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78" r:id="rId4"/>
    <p:sldId id="257" r:id="rId5"/>
    <p:sldId id="258" r:id="rId6"/>
    <p:sldId id="259" r:id="rId7"/>
    <p:sldId id="262" r:id="rId8"/>
    <p:sldId id="265" r:id="rId9"/>
    <p:sldId id="277" r:id="rId10"/>
    <p:sldId id="269" r:id="rId11"/>
    <p:sldId id="271" r:id="rId12"/>
    <p:sldId id="272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D3BE7-DB7D-4A4A-A3A0-4FDEAFA2973E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0BFED-CC09-48C6-A0AB-5F9E677EA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/>
              <a:t>Principles of GIS 2011  - Wk1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A2A8D9-7D8F-46E0-9226-78E043E96C4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 smtClean="0"/>
              <a:t>-please switch off mobiles</a:t>
            </a:r>
          </a:p>
          <a:p>
            <a:pPr eaLnBrk="1" hangingPunct="1"/>
            <a:endParaRPr lang="en-GB" altLang="en-US" b="1" smtClean="0"/>
          </a:p>
          <a:p>
            <a:pPr eaLnBrk="1" hangingPunct="1">
              <a:buFontTx/>
              <a:buChar char="-"/>
            </a:pPr>
            <a:r>
              <a:rPr lang="en-GB" altLang="en-US" b="1" smtClean="0"/>
              <a:t>The composition of the room (the two different classes)</a:t>
            </a:r>
          </a:p>
          <a:p>
            <a:pPr eaLnBrk="1" hangingPunct="1">
              <a:buFontTx/>
              <a:buChar char="-"/>
            </a:pPr>
            <a:endParaRPr lang="en-GB" altLang="en-US" b="1" smtClean="0"/>
          </a:p>
          <a:p>
            <a:pPr eaLnBrk="1" hangingPunct="1">
              <a:buFontTx/>
              <a:buChar char="-"/>
            </a:pPr>
            <a:r>
              <a:rPr lang="en-GB" altLang="en-US" b="1" smtClean="0"/>
              <a:t>Assessment</a:t>
            </a:r>
          </a:p>
          <a:p>
            <a:pPr eaLnBrk="1" hangingPunct="1">
              <a:buFontTx/>
              <a:buChar char="-"/>
            </a:pPr>
            <a:endParaRPr lang="en-GB" altLang="en-US" b="1" smtClean="0"/>
          </a:p>
          <a:p>
            <a:pPr eaLnBrk="1" hangingPunct="1">
              <a:buFontTx/>
              <a:buChar char="-"/>
            </a:pPr>
            <a:r>
              <a:rPr lang="en-GB" altLang="en-US" b="1" smtClean="0"/>
              <a:t>The practicals</a:t>
            </a:r>
          </a:p>
          <a:p>
            <a:pPr eaLnBrk="1" hangingPunct="1">
              <a:buFontTx/>
              <a:buChar char="-"/>
            </a:pPr>
            <a:r>
              <a:rPr lang="en-GB" altLang="en-US" b="1" smtClean="0"/>
              <a:t>  </a:t>
            </a:r>
          </a:p>
          <a:p>
            <a:pPr eaLnBrk="1" hangingPunct="1"/>
            <a:r>
              <a:rPr lang="en-GB" altLang="en-US" smtClean="0"/>
              <a:t>systems and science, computer based problem solving, the development of GI science, its impact on the geographic discipline.</a:t>
            </a:r>
          </a:p>
          <a:p>
            <a:pPr eaLnBrk="1" hangingPunct="1"/>
            <a:r>
              <a:rPr lang="en-GB" altLang="en-US" smtClean="0"/>
              <a:t>- the essential 5+1 parts,</a:t>
            </a:r>
          </a:p>
          <a:p>
            <a:pPr eaLnBrk="1" hangingPunct="1"/>
            <a:r>
              <a:rPr lang="en-GB" altLang="en-US" smtClean="0"/>
              <a:t>-an education agenda</a:t>
            </a:r>
          </a:p>
          <a:p>
            <a:pPr eaLnBrk="1" hangingPunct="1"/>
            <a:r>
              <a:rPr lang="en-GB" altLang="en-US" smtClean="0"/>
              <a:t>-course overview, learning outcomes, administrative issues.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Japan March 2011 Mag 9.00- Tsunami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BFED-CC09-48C6-A0AB-5F9E677EA2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50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Haiti</a:t>
            </a:r>
            <a:r>
              <a:rPr lang="en-GB" baseline="0" dirty="0" smtClean="0"/>
              <a:t> Jan 2010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Long way from recovery – politically chaotic / corrupt before the event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BFED-CC09-48C6-A0AB-5F9E677EA2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2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A reference system using latitude and longitude to define the location of points on the surface of a sphere or spheroid</a:t>
            </a:r>
          </a:p>
          <a:p>
            <a:pPr marL="457200" lvl="1" indent="0">
              <a:buNone/>
            </a:pPr>
            <a:r>
              <a:rPr lang="en-US" altLang="en-US" sz="2000" dirty="0" smtClean="0"/>
              <a:t>degrees/minutes/seconds  (DMS)  92</a:t>
            </a:r>
            <a:r>
              <a:rPr lang="en-US" altLang="en-US" sz="2000" dirty="0" smtClean="0">
                <a:cs typeface="Arial" charset="0"/>
              </a:rPr>
              <a:t>° 30’ 00” W</a:t>
            </a:r>
            <a:endParaRPr lang="en-US" altLang="en-US" sz="2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BFED-CC09-48C6-A0AB-5F9E677EA2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FDD15-330C-43A3-9B23-A53686A3367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Ask if anyone knows what  the ellipsoid  represents? SHAPE OF THE EARTH</a:t>
            </a:r>
          </a:p>
          <a:p>
            <a:endParaRPr lang="en-US" altLang="en-US"/>
          </a:p>
          <a:p>
            <a:r>
              <a:rPr lang="en-US" altLang="en-US"/>
              <a:t>Is the spheroid and ellipsoid  the same? YES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D74CB-ACC6-4B54-A0CE-2E4F865C9D0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Shape</a:t>
            </a:r>
          </a:p>
          <a:p>
            <a:pPr lvl="1"/>
            <a:r>
              <a:rPr lang="en-US" altLang="en-US" sz="2400" dirty="0" smtClean="0"/>
              <a:t>Conformal map projections preserve shape</a:t>
            </a:r>
          </a:p>
          <a:p>
            <a:r>
              <a:rPr lang="en-US" altLang="en-US" sz="2800" dirty="0" smtClean="0"/>
              <a:t>Area</a:t>
            </a:r>
          </a:p>
          <a:p>
            <a:pPr lvl="1"/>
            <a:r>
              <a:rPr lang="en-US" altLang="en-US" sz="2400" dirty="0" smtClean="0"/>
              <a:t>Equal area map projections preserve area</a:t>
            </a:r>
          </a:p>
          <a:p>
            <a:r>
              <a:rPr lang="en-US" altLang="en-US" sz="2800" dirty="0" smtClean="0"/>
              <a:t>Distance/Scale</a:t>
            </a:r>
          </a:p>
          <a:p>
            <a:pPr lvl="1"/>
            <a:r>
              <a:rPr lang="en-US" altLang="en-US" sz="2400" dirty="0" smtClean="0"/>
              <a:t>Equidistant map projections preserve distance</a:t>
            </a:r>
          </a:p>
          <a:p>
            <a:r>
              <a:rPr lang="en-US" altLang="en-US" sz="2800" dirty="0" smtClean="0"/>
              <a:t>Direction/Angle</a:t>
            </a:r>
          </a:p>
          <a:p>
            <a:pPr lvl="1"/>
            <a:r>
              <a:rPr lang="en-US" altLang="en-US" sz="2400" dirty="0" smtClean="0"/>
              <a:t>Azimuthal map projections preserve true direction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All </a:t>
            </a:r>
            <a:r>
              <a:rPr lang="en-US" altLang="en-US" dirty="0"/>
              <a:t>maps have errors.  Something has to be sacrificed when choosing a projection.</a:t>
            </a:r>
          </a:p>
          <a:p>
            <a:endParaRPr lang="en-US" altLang="en-US" dirty="0"/>
          </a:p>
          <a:p>
            <a:r>
              <a:rPr lang="en-US" altLang="en-US" dirty="0"/>
              <a:t>These are the major characteristics which can be affected.</a:t>
            </a:r>
          </a:p>
          <a:p>
            <a:endParaRPr lang="en-US" altLang="en-US" dirty="0"/>
          </a:p>
          <a:p>
            <a:r>
              <a:rPr lang="en-US" altLang="en-US" dirty="0"/>
              <a:t>Maps that preserve Area are called Equal Area projections.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What type of map projection do you think  would be used on  maps used by sailors?  Azimuthal/Equidistant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D54D1-B51E-4F7D-9E17-A0A76EF713A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Ask class what type of map characteristic is preserved in this projection.</a:t>
            </a:r>
          </a:p>
          <a:p>
            <a:endParaRPr lang="en-US" altLang="en-US"/>
          </a:p>
          <a:p>
            <a:r>
              <a:rPr lang="en-US" altLang="en-US"/>
              <a:t>EQUAL AREA - areas on map proportional to areas on earth.</a:t>
            </a:r>
          </a:p>
          <a:p>
            <a:endParaRPr lang="en-US" altLang="en-US"/>
          </a:p>
          <a:p>
            <a:r>
              <a:rPr lang="en-US" altLang="en-US"/>
              <a:t>Used frequently in Atlases to show sedimentary basins throughout the world.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604B0-1A5A-4178-AA2C-E4376E34DF1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Ask class what characteristic is preserved in this projection.  SHAPE</a:t>
            </a:r>
          </a:p>
          <a:p>
            <a:endParaRPr lang="en-US" altLang="en-US"/>
          </a:p>
          <a:p>
            <a:r>
              <a:rPr lang="en-US" altLang="en-US"/>
              <a:t>CONFORMAL</a:t>
            </a:r>
          </a:p>
          <a:p>
            <a:r>
              <a:rPr lang="en-US" altLang="en-US"/>
              <a:t>Distortion increases away from Equator and extreme in polar regions.</a:t>
            </a:r>
          </a:p>
          <a:p>
            <a:endParaRPr lang="en-US" altLang="en-US"/>
          </a:p>
          <a:p>
            <a:r>
              <a:rPr lang="en-US" altLang="en-US"/>
              <a:t>Conformal - angles and shapes preserved within any small area are preserved.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Developed by military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Grid system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Earth divided into 60 zones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Great for small areas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minimal map distortion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distortion greater at edge of zones</a:t>
            </a:r>
          </a:p>
          <a:p>
            <a:pPr>
              <a:lnSpc>
                <a:spcPct val="90000"/>
              </a:lnSpc>
            </a:pPr>
            <a:r>
              <a:rPr lang="en-US" altLang="en-US" b="1" i="1" dirty="0" smtClean="0"/>
              <a:t>Most common map projection used by NWRs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BFED-CC09-48C6-A0AB-5F9E677EA2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4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5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9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6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5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6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3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02DF-24D7-40E9-BEFF-34B819D59F0F}" type="datetimeFigureOut">
              <a:rPr lang="en-GB" smtClean="0"/>
              <a:t>08/06/2014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C1A9-E6B3-4B51-91C2-FBE94D79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4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Understanding Earthquakes   with GIS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725738"/>
          </a:xfrm>
          <a:noFill/>
          <a:extLst>
            <a:ext uri="{91240B29-F687-4F45-9708-019B960494DF}">
              <a14:hiddenLine xmlns:a14="http://schemas.microsoft.com/office/drawing/2010/main" w="635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William Mackaness, Carol Blackwood, Charlotte Graves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Institute of Geography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School of GeoSciences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University of Edinburgh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Drummond St, Edinburgh EH8 9XP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william.mackaness@ed.ac.uk</a:t>
            </a:r>
          </a:p>
        </p:txBody>
      </p:sp>
    </p:spTree>
    <p:extLst>
      <p:ext uri="{BB962C8B-B14F-4D97-AF65-F5344CB8AC3E}">
        <p14:creationId xmlns:p14="http://schemas.microsoft.com/office/powerpoint/2010/main" val="22627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Datums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Datum defines </a:t>
            </a:r>
            <a:r>
              <a:rPr lang="en-US" altLang="en-US" sz="2400" dirty="0"/>
              <a:t>the position of the spheroid relative to the center of the </a:t>
            </a:r>
            <a:r>
              <a:rPr lang="en-US" altLang="en-US" sz="2400" dirty="0" smtClean="0"/>
              <a:t>earth</a:t>
            </a:r>
            <a:endParaRPr lang="en-US" altLang="en-US" sz="2000" dirty="0"/>
          </a:p>
          <a:p>
            <a:pPr lvl="1"/>
            <a:r>
              <a:rPr lang="en-US" altLang="en-US" sz="2000" dirty="0"/>
              <a:t>Origin and orientation of latitude and longitude lines are determined by the datum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WGS 1984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Most recently developed datum/ framework for measurements worldwide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Earth centered, or geocentric, perspective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This is the datum used by all GPS </a:t>
            </a:r>
            <a:r>
              <a:rPr lang="en-US" altLang="en-US" sz="1600" dirty="0" smtClean="0"/>
              <a:t>satellites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We can transform between different </a:t>
            </a:r>
            <a:r>
              <a:rPr lang="en-US" altLang="en-US" sz="2000" dirty="0" err="1" smtClean="0"/>
              <a:t>datums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16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Projected Coordinate Systems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en-US" altLang="en-US" sz="2800" dirty="0" smtClean="0"/>
              <a:t>Systematic </a:t>
            </a:r>
            <a:r>
              <a:rPr kumimoji="0" lang="en-US" altLang="en-US" sz="2800" dirty="0"/>
              <a:t>transformation of locations on the earth (latitude/longitude) to planar coordinates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en-US" altLang="en-US" sz="2800" dirty="0"/>
              <a:t>The basis for this transformation is the geographic coordinate system (which references a datum)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Map projections are designed for specific purposes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2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1256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Shape</a:t>
            </a:r>
          </a:p>
          <a:p>
            <a:r>
              <a:rPr lang="en-US" altLang="en-US" sz="2800" dirty="0" smtClean="0"/>
              <a:t>Area</a:t>
            </a:r>
            <a:endParaRPr lang="en-US" altLang="en-US" sz="2800" dirty="0"/>
          </a:p>
          <a:p>
            <a:r>
              <a:rPr lang="en-US" altLang="en-US" sz="2800" dirty="0" smtClean="0"/>
              <a:t>Distance/Scale</a:t>
            </a:r>
            <a:endParaRPr lang="en-US" altLang="en-US" sz="2800" dirty="0"/>
          </a:p>
          <a:p>
            <a:r>
              <a:rPr lang="en-US" altLang="en-US" sz="2800" dirty="0" smtClean="0"/>
              <a:t>Direction/Angle</a:t>
            </a:r>
            <a:endParaRPr lang="en-US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Projections: compromise in minimising distortion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world_sinusoi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9601200" cy="70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/>
              <a:t>Sinusoidal Projection</a:t>
            </a:r>
          </a:p>
        </p:txBody>
      </p:sp>
    </p:spTree>
    <p:extLst>
      <p:ext uri="{BB962C8B-B14F-4D97-AF65-F5344CB8AC3E}">
        <p14:creationId xmlns:p14="http://schemas.microsoft.com/office/powerpoint/2010/main" val="255480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world_merc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r>
              <a:rPr lang="en-US" altLang="en-US"/>
              <a:t>Mercator Projection</a:t>
            </a:r>
          </a:p>
        </p:txBody>
      </p:sp>
    </p:spTree>
    <p:extLst>
      <p:ext uri="{BB962C8B-B14F-4D97-AF65-F5344CB8AC3E}">
        <p14:creationId xmlns:p14="http://schemas.microsoft.com/office/powerpoint/2010/main" val="16435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990600" y="685800"/>
            <a:ext cx="7677150" cy="5122863"/>
            <a:chOff x="0" y="450"/>
            <a:chExt cx="5371" cy="3449"/>
          </a:xfrm>
        </p:grpSpPr>
        <p:pic>
          <p:nvPicPr>
            <p:cNvPr id="57346" name="Picture 2" descr="E:\Mark\SLIDES\TEC7112 Scans\UTMzone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728"/>
              <a:ext cx="3264" cy="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47" name="Text Box 3"/>
            <p:cNvSpPr txBox="1">
              <a:spLocks noChangeArrowheads="1"/>
            </p:cNvSpPr>
            <p:nvPr/>
          </p:nvSpPr>
          <p:spPr bwMode="auto">
            <a:xfrm>
              <a:off x="2544" y="1200"/>
              <a:ext cx="67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 u="sng"/>
                <a:t>Zone 1 </a:t>
              </a:r>
            </a:p>
          </p:txBody>
        </p:sp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0" y="2847"/>
              <a:ext cx="125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i="1"/>
                <a:t>International Date</a:t>
              </a:r>
            </a:p>
            <a:p>
              <a:r>
                <a:rPr lang="en-US" altLang="en-US" sz="1600" i="1"/>
                <a:t>Line - 180</a:t>
              </a:r>
              <a:endParaRPr lang="en-US" altLang="en-US" sz="1800" i="1"/>
            </a:p>
          </p:txBody>
        </p:sp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337" y="1712"/>
              <a:ext cx="56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i="1"/>
                <a:t>Equator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4656" y="2976"/>
              <a:ext cx="7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 u="sng"/>
                <a:t>Zone 18</a:t>
              </a:r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 flipH="1" flipV="1">
              <a:off x="4272" y="2880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576" y="2976"/>
              <a:ext cx="1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auto">
            <a:xfrm rot="1200000">
              <a:off x="1776" y="450"/>
              <a:ext cx="3112" cy="1614"/>
            </a:xfrm>
            <a:prstGeom prst="curvedDownArrow">
              <a:avLst>
                <a:gd name="adj1" fmla="val 21263"/>
                <a:gd name="adj2" fmla="val 55505"/>
                <a:gd name="adj3" fmla="val 23995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480" y="720"/>
              <a:ext cx="3436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/>
                <a:t>Universal Transverse Mercator- Grid</a:t>
              </a:r>
            </a:p>
          </p:txBody>
        </p:sp>
        <p:pic>
          <p:nvPicPr>
            <p:cNvPr id="57355" name="Picture 11" descr="E:\Mark\SLIDES\TEC7112 Scans\GratNet_tran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56"/>
              <a:ext cx="1512" cy="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flipV="1">
              <a:off x="720" y="2304"/>
              <a:ext cx="96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H="1">
              <a:off x="1824" y="1440"/>
              <a:ext cx="72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Universal Transverse Mercator (UTM)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90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Earthquakes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 on a Richter scale 1-7</a:t>
            </a:r>
          </a:p>
          <a:p>
            <a:pPr lvl="1"/>
            <a:r>
              <a:rPr lang="en-GB" dirty="0" smtClean="0"/>
              <a:t>&lt; 3 imperceptible</a:t>
            </a:r>
          </a:p>
          <a:p>
            <a:pPr lvl="1"/>
            <a:r>
              <a:rPr lang="en-GB" dirty="0" smtClean="0"/>
              <a:t>7 + Considerable damage – depth dependent</a:t>
            </a:r>
          </a:p>
          <a:p>
            <a:r>
              <a:rPr lang="en-GB" dirty="0" smtClean="0"/>
              <a:t>Epicentre – offshore </a:t>
            </a:r>
            <a:r>
              <a:rPr lang="en-GB" dirty="0" smtClean="0">
                <a:sym typeface="Wingdings" panose="05000000000000000000" pitchFamily="2" charset="2"/>
              </a:rPr>
              <a:t> tsunami</a:t>
            </a:r>
          </a:p>
          <a:p>
            <a:r>
              <a:rPr lang="en-GB" dirty="0" smtClean="0"/>
              <a:t>Located along system of geological faults</a:t>
            </a:r>
          </a:p>
          <a:p>
            <a:r>
              <a:rPr lang="en-GB" dirty="0" smtClean="0"/>
              <a:t>Longest fault lines: </a:t>
            </a:r>
          </a:p>
          <a:p>
            <a:pPr lvl="1"/>
            <a:r>
              <a:rPr lang="en-GB" dirty="0" smtClean="0"/>
              <a:t>Turkey, Alaska, California (San Andreas Fault)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70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Earthquakes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Cluster in space &amp; time</a:t>
            </a:r>
          </a:p>
          <a:p>
            <a:pPr lvl="1"/>
            <a:r>
              <a:rPr lang="en-GB" dirty="0" smtClean="0"/>
              <a:t>Sometimes as ‘swarms’</a:t>
            </a:r>
          </a:p>
          <a:p>
            <a:r>
              <a:rPr lang="en-GB" dirty="0" smtClean="0"/>
              <a:t>90% earthquakes occur along Pacific Rim</a:t>
            </a:r>
          </a:p>
          <a:p>
            <a:pPr lvl="1"/>
            <a:r>
              <a:rPr lang="en-GB" dirty="0" smtClean="0"/>
              <a:t>Pacific Rim of fire</a:t>
            </a:r>
          </a:p>
          <a:p>
            <a:r>
              <a:rPr lang="en-GB" dirty="0" smtClean="0"/>
              <a:t>Huge impacts on civilisation</a:t>
            </a:r>
          </a:p>
          <a:p>
            <a:pPr lvl="1"/>
            <a:r>
              <a:rPr lang="en-GB" dirty="0" smtClean="0"/>
              <a:t>Port au Prince Haiti January 2010</a:t>
            </a:r>
          </a:p>
          <a:p>
            <a:pPr lvl="1"/>
            <a:r>
              <a:rPr lang="en-GB" smtClean="0"/>
              <a:t>Japan March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6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pload.wikimedia.org/wikipedia/commons/thumb/6/67/USGS_magnitude_8_earthquakes_since_1900.svg/400px-USGS_magnitude_8_earthquakes_since_19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899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8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upload.wikimedia.org/wikipedia/commons/c/c7/US_Navy_110320-M-0145H-063_A_large_ferry_boat_rests_inland_amidst_destroyed_houses_after_a_9.0_earthquake_and_subsequent_tsunami_struck_Japan_M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2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upload.wikimedia.org/wikipedia/commons/thumb/d/d2/Haiti_earthquake_damage.jpg/1024px-Haiti_earthquake_da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6525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9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Tutorial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Adding vector data</a:t>
            </a:r>
          </a:p>
          <a:p>
            <a:r>
              <a:rPr lang="en-GB" dirty="0" smtClean="0"/>
              <a:t>Changing Coordinate Reference Systems</a:t>
            </a:r>
          </a:p>
          <a:p>
            <a:r>
              <a:rPr lang="en-GB" dirty="0" smtClean="0"/>
              <a:t>Selection of graduated symbols</a:t>
            </a:r>
          </a:p>
          <a:p>
            <a:r>
              <a:rPr lang="en-GB" dirty="0" smtClean="0"/>
              <a:t>Buffering &amp; Clipping</a:t>
            </a:r>
          </a:p>
          <a:p>
            <a:r>
              <a:rPr lang="en-GB" dirty="0" smtClean="0"/>
              <a:t>Using spatial query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r>
              <a:rPr lang="en-US" altLang="en-US" sz="4000" dirty="0" smtClean="0"/>
              <a:t>Projection - important</a:t>
            </a:r>
            <a:r>
              <a:rPr lang="en-US" altLang="en-US" sz="4000" dirty="0"/>
              <a:t>?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395550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Creating spatial data </a:t>
            </a:r>
            <a:r>
              <a:rPr lang="en-US" altLang="en-US" sz="2800" dirty="0" smtClean="0"/>
              <a:t>(GPS </a:t>
            </a:r>
            <a:r>
              <a:rPr lang="en-US" altLang="en-US" sz="2800" dirty="0"/>
              <a:t>data)</a:t>
            </a:r>
          </a:p>
          <a:p>
            <a:r>
              <a:rPr lang="en-US" altLang="en-US" sz="2800" dirty="0" smtClean="0"/>
              <a:t>Import, combine, overlay </a:t>
            </a:r>
            <a:r>
              <a:rPr lang="en-US" altLang="en-US" sz="2800" dirty="0"/>
              <a:t>with other layers</a:t>
            </a:r>
          </a:p>
          <a:p>
            <a:r>
              <a:rPr lang="en-US" altLang="en-US" sz="2800" dirty="0" smtClean="0"/>
              <a:t>Display</a:t>
            </a:r>
          </a:p>
          <a:p>
            <a:r>
              <a:rPr lang="en-US" altLang="en-US" dirty="0" smtClean="0"/>
              <a:t>TWO  </a:t>
            </a:r>
            <a:r>
              <a:rPr lang="en-US" altLang="en-US" dirty="0"/>
              <a:t>types of coordinate systems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/>
            <a:r>
              <a:rPr lang="en-US" altLang="en-US" dirty="0"/>
              <a:t>Geographic Coordinate Systems  </a:t>
            </a:r>
          </a:p>
          <a:p>
            <a:pPr lvl="1"/>
            <a:r>
              <a:rPr lang="en-US" altLang="en-US" dirty="0"/>
              <a:t>Projected Coordinate Systems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50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upload.wikimedia.org/wikipedia/commons/thumb/6/62/Latitude_and_Longitude_of_the_Earth.svg/652px-Latitude_and_Longitude_of_the_Eart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3" y="1268760"/>
            <a:ext cx="84232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5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626</Words>
  <Application>Microsoft Office PowerPoint</Application>
  <PresentationFormat>On-screen Show (4:3)</PresentationFormat>
  <Paragraphs>137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Understanding Earthquakes   with GIS</vt:lpstr>
      <vt:lpstr>Earthquakes</vt:lpstr>
      <vt:lpstr>Earthquakes</vt:lpstr>
      <vt:lpstr>PowerPoint Presentation</vt:lpstr>
      <vt:lpstr>PowerPoint Presentation</vt:lpstr>
      <vt:lpstr>PowerPoint Presentation</vt:lpstr>
      <vt:lpstr>Tutorial 4</vt:lpstr>
      <vt:lpstr>Projection - important?</vt:lpstr>
      <vt:lpstr>PowerPoint Presentation</vt:lpstr>
      <vt:lpstr>Datums</vt:lpstr>
      <vt:lpstr>Projected Coordinate Systems</vt:lpstr>
      <vt:lpstr>PowerPoint Presentation</vt:lpstr>
      <vt:lpstr>Sinusoidal Projection</vt:lpstr>
      <vt:lpstr>Mercator Projection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Earthquakes   with GIS</dc:title>
  <dc:creator>MACKANESS William</dc:creator>
  <cp:lastModifiedBy>MACKANESS William</cp:lastModifiedBy>
  <cp:revision>7</cp:revision>
  <dcterms:created xsi:type="dcterms:W3CDTF">2014-06-08T08:06:39Z</dcterms:created>
  <dcterms:modified xsi:type="dcterms:W3CDTF">2014-06-08T11:26:11Z</dcterms:modified>
</cp:coreProperties>
</file>