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2"/>
  </p:notesMasterIdLst>
  <p:sldIdLst>
    <p:sldId id="570" r:id="rId3"/>
    <p:sldId id="580" r:id="rId4"/>
    <p:sldId id="572" r:id="rId5"/>
    <p:sldId id="535" r:id="rId6"/>
    <p:sldId id="531" r:id="rId7"/>
    <p:sldId id="471" r:id="rId8"/>
    <p:sldId id="555" r:id="rId9"/>
    <p:sldId id="543" r:id="rId10"/>
    <p:sldId id="538" r:id="rId11"/>
    <p:sldId id="539" r:id="rId12"/>
    <p:sldId id="536" r:id="rId13"/>
    <p:sldId id="537" r:id="rId14"/>
    <p:sldId id="550" r:id="rId15"/>
    <p:sldId id="573" r:id="rId16"/>
    <p:sldId id="559" r:id="rId17"/>
    <p:sldId id="558" r:id="rId18"/>
    <p:sldId id="564" r:id="rId19"/>
    <p:sldId id="562" r:id="rId20"/>
    <p:sldId id="563" r:id="rId21"/>
    <p:sldId id="574" r:id="rId22"/>
    <p:sldId id="575" r:id="rId23"/>
    <p:sldId id="565" r:id="rId24"/>
    <p:sldId id="566" r:id="rId25"/>
    <p:sldId id="571" r:id="rId26"/>
    <p:sldId id="577" r:id="rId27"/>
    <p:sldId id="579" r:id="rId28"/>
    <p:sldId id="568" r:id="rId29"/>
    <p:sldId id="578" r:id="rId30"/>
    <p:sldId id="581"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3594" autoAdjust="0"/>
  </p:normalViewPr>
  <p:slideViewPr>
    <p:cSldViewPr snapToGrid="0" snapToObjects="1">
      <p:cViewPr>
        <p:scale>
          <a:sx n="62" d="100"/>
          <a:sy n="62" d="100"/>
        </p:scale>
        <p:origin x="-1542" y="-22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31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451E0A-5912-FF4B-8C62-71ACEDAF4DED}" type="datetimeFigureOut">
              <a:rPr lang="en-US" smtClean="0"/>
              <a:t>5/21/2018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9F3605-70C9-B54F-98C8-4A4D951C6D09}" type="slidenum">
              <a:rPr lang="en-US" smtClean="0"/>
              <a:t>‹#›</a:t>
            </a:fld>
            <a:endParaRPr lang="en-US"/>
          </a:p>
        </p:txBody>
      </p:sp>
    </p:spTree>
    <p:extLst>
      <p:ext uri="{BB962C8B-B14F-4D97-AF65-F5344CB8AC3E}">
        <p14:creationId xmlns:p14="http://schemas.microsoft.com/office/powerpoint/2010/main" val="17247985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Onset</a:t>
            </a:r>
            <a:r>
              <a:rPr lang="en-US" altLang="zh-CN" baseline="0" smtClean="0"/>
              <a:t> from 2014 3-7</a:t>
            </a:r>
          </a:p>
          <a:p>
            <a:r>
              <a:rPr lang="en-US" altLang="zh-CN" baseline="0" smtClean="0"/>
              <a:t>Peak from 2015.10-2016.2</a:t>
            </a:r>
          </a:p>
          <a:p>
            <a:r>
              <a:rPr lang="en-US" altLang="zh-CN" baseline="0" smtClean="0"/>
              <a:t>End in 2016 5</a:t>
            </a:r>
          </a:p>
          <a:p>
            <a:endParaRPr lang="zh-CN" altLang="en-US"/>
          </a:p>
        </p:txBody>
      </p:sp>
      <p:sp>
        <p:nvSpPr>
          <p:cNvPr id="4" name="灯片编号占位符 3"/>
          <p:cNvSpPr>
            <a:spLocks noGrp="1"/>
          </p:cNvSpPr>
          <p:nvPr>
            <p:ph type="sldNum" sz="quarter" idx="10"/>
          </p:nvPr>
        </p:nvSpPr>
        <p:spPr/>
        <p:txBody>
          <a:bodyPr/>
          <a:lstStyle/>
          <a:p>
            <a:fld id="{D59F3605-70C9-B54F-98C8-4A4D951C6D09}" type="slidenum">
              <a:rPr lang="en-US" smtClean="0"/>
              <a:t>4</a:t>
            </a:fld>
            <a:endParaRPr lang="en-US"/>
          </a:p>
        </p:txBody>
      </p:sp>
    </p:spTree>
    <p:extLst>
      <p:ext uri="{BB962C8B-B14F-4D97-AF65-F5344CB8AC3E}">
        <p14:creationId xmlns:p14="http://schemas.microsoft.com/office/powerpoint/2010/main" val="1927350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9F3605-70C9-B54F-98C8-4A4D951C6D09}" type="slidenum">
              <a:rPr lang="en-US" smtClean="0"/>
              <a:t>24</a:t>
            </a:fld>
            <a:endParaRPr lang="en-US"/>
          </a:p>
        </p:txBody>
      </p:sp>
    </p:spTree>
    <p:extLst>
      <p:ext uri="{BB962C8B-B14F-4D97-AF65-F5344CB8AC3E}">
        <p14:creationId xmlns:p14="http://schemas.microsoft.com/office/powerpoint/2010/main" val="3450060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9F3605-70C9-B54F-98C8-4A4D951C6D09}" type="slidenum">
              <a:rPr lang="en-US" smtClean="0"/>
              <a:t>25</a:t>
            </a:fld>
            <a:endParaRPr lang="en-US"/>
          </a:p>
        </p:txBody>
      </p:sp>
    </p:spTree>
    <p:extLst>
      <p:ext uri="{BB962C8B-B14F-4D97-AF65-F5344CB8AC3E}">
        <p14:creationId xmlns:p14="http://schemas.microsoft.com/office/powerpoint/2010/main" val="3450060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42E86F92-9109-844D-9076-4C5BA26E146E}"/>
              </a:ext>
            </a:extLst>
          </p:cNvPr>
          <p:cNvSpPr txBox="1">
            <a:spLocks noGrp="1"/>
          </p:cNvSpPr>
          <p:nvPr>
            <p:ph type="sldNum" sz="quarter" idx="5"/>
          </p:nvPr>
        </p:nvSpPr>
        <p:spPr>
          <a:ln/>
        </p:spPr>
        <p:txBody>
          <a:bodyPr lIns="0" tIns="0" rIns="0" bIns="0" anchor="b" anchorCtr="0">
            <a:spAutoFit/>
          </a:bodyPr>
          <a:lstStyle/>
          <a:p>
            <a:pPr lvl="0"/>
            <a:fld id="{169D45C4-B107-984E-925D-630C5D1955ED}" type="slidenum">
              <a:t>27</a:t>
            </a:fld>
            <a:endParaRPr lang="en-GB"/>
          </a:p>
        </p:txBody>
      </p:sp>
      <p:sp>
        <p:nvSpPr>
          <p:cNvPr id="2" name="Slide Image Placeholder 1">
            <a:extLst>
              <a:ext uri="{FF2B5EF4-FFF2-40B4-BE49-F238E27FC236}">
                <a16:creationId xmlns:a16="http://schemas.microsoft.com/office/drawing/2014/main" xmlns="" id="{F7E79433-513C-D844-A87D-58AD7CAB3DFF}"/>
              </a:ext>
            </a:extLst>
          </p:cNvPr>
          <p:cNvSpPr>
            <a:spLocks noGrp="1" noRot="1" noChangeAspect="1" noResize="1"/>
          </p:cNvSpPr>
          <p:nvPr>
            <p:ph type="sldImg"/>
          </p:nvPr>
        </p:nvSpPr>
        <p:spPr>
          <a:xfrm>
            <a:off x="1106488" y="812800"/>
            <a:ext cx="5345112" cy="4008438"/>
          </a:xfrm>
          <a:solidFill>
            <a:srgbClr val="729FCF"/>
          </a:solidFill>
          <a:ln w="25400">
            <a:solidFill>
              <a:srgbClr val="3465AF"/>
            </a:solidFill>
            <a:prstDash val="solid"/>
          </a:ln>
        </p:spPr>
      </p:sp>
      <p:sp>
        <p:nvSpPr>
          <p:cNvPr id="3" name="Notes Placeholder 2">
            <a:extLst>
              <a:ext uri="{FF2B5EF4-FFF2-40B4-BE49-F238E27FC236}">
                <a16:creationId xmlns:a16="http://schemas.microsoft.com/office/drawing/2014/main" xmlns="" id="{97843EA0-64B2-0F41-B1E9-3A1501954446}"/>
              </a:ext>
            </a:extLst>
          </p:cNvPr>
          <p:cNvSpPr txBox="1">
            <a:spLocks noGrp="1"/>
          </p:cNvSpPr>
          <p:nvPr>
            <p:ph type="body" sz="quarter" idx="1"/>
          </p:nvPr>
        </p:nvSpPr>
        <p:spPr/>
        <p:txBody>
          <a:bodyPr>
            <a:spAutoFit/>
          </a:bodyPr>
          <a:lstStyle/>
          <a:p>
            <a:r>
              <a:rPr lang="en-GB" dirty="0"/>
              <a:t>simplified DALEC model of the terrestrial carbon cycle</a:t>
            </a:r>
          </a:p>
          <a:p>
            <a:endParaRPr lang="en-GB" dirty="0"/>
          </a:p>
          <a:p>
            <a:r>
              <a:rPr lang="en-GB" dirty="0"/>
              <a:t>Arrows indicate fluxes, boxes indicate pools.</a:t>
            </a:r>
          </a:p>
          <a:p>
            <a:endParaRPr lang="en-GB" dirty="0"/>
          </a:p>
          <a:p>
            <a:r>
              <a:rPr lang="en-GB" dirty="0"/>
              <a:t>GPP is simulated using the ACM emulator of the SPA model as a function of LAI, air temperature (T) and a canopy efficiency parameter (</a:t>
            </a:r>
            <a:r>
              <a:rPr lang="en-GB" dirty="0" err="1"/>
              <a:t>Ceff</a:t>
            </a:r>
            <a:r>
              <a:rPr lang="en-GB" dirty="0"/>
              <a:t>). Ra is a fixed fraction of GPP. </a:t>
            </a:r>
            <a:r>
              <a:rPr lang="en-GB" dirty="0" err="1"/>
              <a:t>Cveg</a:t>
            </a:r>
            <a:r>
              <a:rPr lang="en-GB" dirty="0"/>
              <a:t> and </a:t>
            </a:r>
            <a:r>
              <a:rPr lang="en-GB" dirty="0" err="1"/>
              <a:t>Csoil</a:t>
            </a:r>
            <a:r>
              <a:rPr lang="en-GB" dirty="0"/>
              <a:t> turnover follow first order kinetics, with reference turnover rates </a:t>
            </a:r>
            <a:r>
              <a:rPr lang="en-GB" dirty="0" err="1"/>
              <a:t>kveg</a:t>
            </a:r>
            <a:r>
              <a:rPr lang="en-GB" dirty="0"/>
              <a:t> and </a:t>
            </a:r>
            <a:r>
              <a:rPr lang="en-GB" dirty="0" err="1"/>
              <a:t>ksoil</a:t>
            </a:r>
            <a:r>
              <a:rPr lang="en-GB" dirty="0"/>
              <a:t> adjusted as an exponential function of air temperature.</a:t>
            </a:r>
          </a:p>
          <a:p>
            <a:endParaRPr lang="en-GB" dirty="0"/>
          </a:p>
          <a:p>
            <a:r>
              <a:rPr lang="en-GB" dirty="0"/>
              <a:t>NEE is simulated as the difference between GPP and the respiration fluxes Ra and Rh. </a:t>
            </a:r>
          </a:p>
          <a:p>
            <a:endParaRPr lang="en-GB" dirty="0"/>
          </a:p>
          <a:p>
            <a:r>
              <a:rPr lang="en-GB" dirty="0"/>
              <a:t>At the moment, the plan is to prescribed LAI using satellite observations, and use GFED4 emissions to close the carbon balance.</a:t>
            </a:r>
          </a:p>
          <a:p>
            <a:endParaRPr lang="en-GB" dirty="0"/>
          </a:p>
          <a:p>
            <a:r>
              <a:rPr lang="en-GB" dirty="0"/>
              <a:t>A total of 5 process parameters (in red) and two initial conditions can be derived from offline CARDAMOM simulations.</a:t>
            </a:r>
          </a:p>
          <a:p>
            <a:endParaRPr lang="en-GB" dirty="0"/>
          </a:p>
          <a:p>
            <a:r>
              <a:rPr lang="en-GB" dirty="0"/>
              <a:t>source code available from https://github.com/jfexbrayat/simple_carbon</a:t>
            </a:r>
          </a:p>
          <a:p>
            <a:endParaRPr lang="en-GB" dirty="0"/>
          </a:p>
        </p:txBody>
      </p:sp>
    </p:spTree>
    <p:extLst>
      <p:ext uri="{BB962C8B-B14F-4D97-AF65-F5344CB8AC3E}">
        <p14:creationId xmlns:p14="http://schemas.microsoft.com/office/powerpoint/2010/main" val="2897958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9F3605-70C9-B54F-98C8-4A4D951C6D09}" type="slidenum">
              <a:rPr lang="en-US" smtClean="0"/>
              <a:t>5</a:t>
            </a:fld>
            <a:endParaRPr lang="en-US"/>
          </a:p>
        </p:txBody>
      </p:sp>
    </p:spTree>
    <p:extLst>
      <p:ext uri="{BB962C8B-B14F-4D97-AF65-F5344CB8AC3E}">
        <p14:creationId xmlns:p14="http://schemas.microsoft.com/office/powerpoint/2010/main" val="2329894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9F3605-70C9-B54F-98C8-4A4D951C6D09}" type="slidenum">
              <a:rPr lang="en-US" smtClean="0"/>
              <a:t>7</a:t>
            </a:fld>
            <a:endParaRPr lang="en-US"/>
          </a:p>
        </p:txBody>
      </p:sp>
    </p:spTree>
    <p:extLst>
      <p:ext uri="{BB962C8B-B14F-4D97-AF65-F5344CB8AC3E}">
        <p14:creationId xmlns:p14="http://schemas.microsoft.com/office/powerpoint/2010/main" val="602766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The uptake</a:t>
            </a:r>
            <a:r>
              <a:rPr lang="en-US" altLang="zh-CN" baseline="0" smtClean="0"/>
              <a:t> are mainly consistent with the forest distribution. But acos has larger uptake in the middle southern China. Because lack of available other in-situ istes to validate the results to say which is better.</a:t>
            </a:r>
            <a:endParaRPr lang="zh-CN" altLang="en-US"/>
          </a:p>
        </p:txBody>
      </p:sp>
      <p:sp>
        <p:nvSpPr>
          <p:cNvPr id="4" name="灯片编号占位符 3"/>
          <p:cNvSpPr>
            <a:spLocks noGrp="1"/>
          </p:cNvSpPr>
          <p:nvPr>
            <p:ph type="sldNum" sz="quarter" idx="10"/>
          </p:nvPr>
        </p:nvSpPr>
        <p:spPr/>
        <p:txBody>
          <a:bodyPr/>
          <a:lstStyle/>
          <a:p>
            <a:fld id="{D59F3605-70C9-B54F-98C8-4A4D951C6D09}" type="slidenum">
              <a:rPr lang="en-US" smtClean="0"/>
              <a:t>8</a:t>
            </a:fld>
            <a:endParaRPr lang="en-US"/>
          </a:p>
        </p:txBody>
      </p:sp>
    </p:spTree>
    <p:extLst>
      <p:ext uri="{BB962C8B-B14F-4D97-AF65-F5344CB8AC3E}">
        <p14:creationId xmlns:p14="http://schemas.microsoft.com/office/powerpoint/2010/main" val="2839046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This pictures</a:t>
            </a:r>
            <a:r>
              <a:rPr lang="en-US" altLang="zh-CN" baseline="0" smtClean="0"/>
              <a:t> are the anomalies of our posteriori flux.  The </a:t>
            </a:r>
            <a:endParaRPr lang="zh-CN" altLang="en-US"/>
          </a:p>
        </p:txBody>
      </p:sp>
      <p:sp>
        <p:nvSpPr>
          <p:cNvPr id="4" name="灯片编号占位符 3"/>
          <p:cNvSpPr>
            <a:spLocks noGrp="1"/>
          </p:cNvSpPr>
          <p:nvPr>
            <p:ph type="sldNum" sz="quarter" idx="10"/>
          </p:nvPr>
        </p:nvSpPr>
        <p:spPr/>
        <p:txBody>
          <a:bodyPr/>
          <a:lstStyle/>
          <a:p>
            <a:fld id="{D59F3605-70C9-B54F-98C8-4A4D951C6D09}" type="slidenum">
              <a:rPr lang="en-US" smtClean="0"/>
              <a:t>9</a:t>
            </a:fld>
            <a:endParaRPr lang="en-US"/>
          </a:p>
        </p:txBody>
      </p:sp>
    </p:spTree>
    <p:extLst>
      <p:ext uri="{BB962C8B-B14F-4D97-AF65-F5344CB8AC3E}">
        <p14:creationId xmlns:p14="http://schemas.microsoft.com/office/powerpoint/2010/main" val="3867270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b="1" smtClean="0">
                <a:effectLst/>
                <a:latin typeface="Times New Roman" panose="02020603050405020304" pitchFamily="18" charset="0"/>
                <a:ea typeface="等线"/>
              </a:rPr>
              <a:t>Normalized Difference Vegetation Index (NDVI) and Enhanced Vegetation Index (EVI): </a:t>
            </a:r>
          </a:p>
          <a:p>
            <a:r>
              <a:rPr lang="en-GB" altLang="zh-CN" sz="1200" b="1" smtClean="0">
                <a:effectLst/>
                <a:latin typeface="Times New Roman" panose="02020603050405020304" pitchFamily="18" charset="0"/>
              </a:rPr>
              <a:t>We</a:t>
            </a:r>
            <a:r>
              <a:rPr lang="en-GB" altLang="zh-CN" sz="1200" b="1" baseline="0" smtClean="0">
                <a:effectLst/>
                <a:latin typeface="Times New Roman" panose="02020603050405020304" pitchFamily="18" charset="0"/>
              </a:rPr>
              <a:t> devide China into northern part and southern part. The hovmoller gigures give the lonmean timeseries variations of pre,t,ndvi, and sif.  We find that the significance increase of pre, and also increase of temperature. And lookat thd ndvi fig, in 2015 and 2016, the ndvi seems wider, this is caused by the NDVI increase in Autumn and Spring, and this will results in a higher annual mean NDVI and should be more uptake of biosphere.</a:t>
            </a:r>
            <a:endParaRPr lang="zh-CN" altLang="en-US"/>
          </a:p>
        </p:txBody>
      </p:sp>
      <p:sp>
        <p:nvSpPr>
          <p:cNvPr id="4" name="灯片编号占位符 3"/>
          <p:cNvSpPr>
            <a:spLocks noGrp="1"/>
          </p:cNvSpPr>
          <p:nvPr>
            <p:ph type="sldNum" sz="quarter" idx="10"/>
          </p:nvPr>
        </p:nvSpPr>
        <p:spPr/>
        <p:txBody>
          <a:bodyPr/>
          <a:lstStyle/>
          <a:p>
            <a:fld id="{D59F3605-70C9-B54F-98C8-4A4D951C6D09}" type="slidenum">
              <a:rPr lang="en-US" smtClean="0"/>
              <a:t>11</a:t>
            </a:fld>
            <a:endParaRPr lang="en-US"/>
          </a:p>
        </p:txBody>
      </p:sp>
    </p:spTree>
    <p:extLst>
      <p:ext uri="{BB962C8B-B14F-4D97-AF65-F5344CB8AC3E}">
        <p14:creationId xmlns:p14="http://schemas.microsoft.com/office/powerpoint/2010/main" val="890536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Similar wit</a:t>
            </a:r>
            <a:r>
              <a:rPr lang="en-US" altLang="zh-CN" baseline="0" smtClean="0"/>
              <a:t>h the northern part. But more significance ncrease of NDVI.</a:t>
            </a:r>
            <a:endParaRPr lang="zh-CN" altLang="en-US"/>
          </a:p>
        </p:txBody>
      </p:sp>
      <p:sp>
        <p:nvSpPr>
          <p:cNvPr id="4" name="灯片编号占位符 3"/>
          <p:cNvSpPr>
            <a:spLocks noGrp="1"/>
          </p:cNvSpPr>
          <p:nvPr>
            <p:ph type="sldNum" sz="quarter" idx="10"/>
          </p:nvPr>
        </p:nvSpPr>
        <p:spPr/>
        <p:txBody>
          <a:bodyPr/>
          <a:lstStyle/>
          <a:p>
            <a:fld id="{D59F3605-70C9-B54F-98C8-4A4D951C6D09}" type="slidenum">
              <a:rPr lang="en-US" smtClean="0"/>
              <a:t>12</a:t>
            </a:fld>
            <a:endParaRPr lang="en-US"/>
          </a:p>
        </p:txBody>
      </p:sp>
    </p:spTree>
    <p:extLst>
      <p:ext uri="{BB962C8B-B14F-4D97-AF65-F5344CB8AC3E}">
        <p14:creationId xmlns:p14="http://schemas.microsoft.com/office/powerpoint/2010/main" val="225411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a:t>
            </a:r>
            <a:r>
              <a:rPr kumimoji="1" lang="en-US" altLang="zh-Hans" dirty="0"/>
              <a:t>if</a:t>
            </a:r>
            <a:r>
              <a:rPr kumimoji="1" lang="zh-CN" altLang="en-US" dirty="0"/>
              <a:t>直接相关于生态系统的光合作用和生产力，</a:t>
            </a:r>
            <a:r>
              <a:rPr kumimoji="1" lang="en-US" altLang="zh-CN" dirty="0"/>
              <a:t>1</a:t>
            </a:r>
            <a:r>
              <a:rPr kumimoji="1" lang="en-US" altLang="zh-Hans" dirty="0"/>
              <a:t>.</a:t>
            </a:r>
            <a:r>
              <a:rPr kumimoji="1" lang="zh-Hans" altLang="en-US" dirty="0"/>
              <a:t> </a:t>
            </a:r>
            <a:r>
              <a:rPr kumimoji="1" lang="zh-CN" altLang="en-US" dirty="0"/>
              <a:t>直接表征植被光合作用强度；</a:t>
            </a:r>
            <a:r>
              <a:rPr kumimoji="1" lang="en-US" altLang="zh-CN" dirty="0"/>
              <a:t>2</a:t>
            </a:r>
            <a:r>
              <a:rPr kumimoji="1" lang="en-US" altLang="zh-Hans" dirty="0"/>
              <a:t>.</a:t>
            </a:r>
            <a:r>
              <a:rPr kumimoji="1" lang="zh-Hans" altLang="en-US" dirty="0"/>
              <a:t> </a:t>
            </a:r>
            <a:r>
              <a:rPr kumimoji="1" lang="zh-CN" altLang="en-US" dirty="0"/>
              <a:t>用于证实植被光合作用和呼吸过程产生的碳通量</a:t>
            </a:r>
          </a:p>
        </p:txBody>
      </p:sp>
      <p:sp>
        <p:nvSpPr>
          <p:cNvPr id="4" name="幻灯片编号占位符 3"/>
          <p:cNvSpPr>
            <a:spLocks noGrp="1"/>
          </p:cNvSpPr>
          <p:nvPr>
            <p:ph type="sldNum" sz="quarter" idx="10"/>
          </p:nvPr>
        </p:nvSpPr>
        <p:spPr/>
        <p:txBody>
          <a:bodyPr/>
          <a:lstStyle/>
          <a:p>
            <a:fld id="{E70EE534-E582-4DBE-A06D-15ED702F3751}" type="slidenum">
              <a:rPr lang="zh-CN" altLang="en-US" smtClean="0"/>
              <a:t>15</a:t>
            </a:fld>
            <a:endParaRPr lang="zh-CN" altLang="en-US"/>
          </a:p>
        </p:txBody>
      </p:sp>
    </p:spTree>
    <p:extLst>
      <p:ext uri="{BB962C8B-B14F-4D97-AF65-F5344CB8AC3E}">
        <p14:creationId xmlns:p14="http://schemas.microsoft.com/office/powerpoint/2010/main" val="3716600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kumimoji="1" lang="zh-CN" altLang="en-US" sz="1600" b="1" dirty="0"/>
              <a:t>发现我国西南地区额外的碳汇</a:t>
            </a:r>
            <a:endParaRPr kumimoji="1" lang="en-US" altLang="zh-CN" sz="1600" b="1" dirty="0"/>
          </a:p>
          <a:p>
            <a:pPr marL="228600" indent="-228600">
              <a:buAutoNum type="arabicPeriod"/>
            </a:pPr>
            <a:r>
              <a:rPr kumimoji="1" lang="zh-CN" altLang="en-US" sz="1600" b="1" dirty="0"/>
              <a:t>发现西伯利亚高纬地区为“碳源”，而非以往科学界普遍认为的“碳汇”</a:t>
            </a:r>
          </a:p>
        </p:txBody>
      </p:sp>
      <p:sp>
        <p:nvSpPr>
          <p:cNvPr id="4" name="幻灯片编号占位符 3"/>
          <p:cNvSpPr>
            <a:spLocks noGrp="1"/>
          </p:cNvSpPr>
          <p:nvPr>
            <p:ph type="sldNum" sz="quarter" idx="10"/>
          </p:nvPr>
        </p:nvSpPr>
        <p:spPr/>
        <p:txBody>
          <a:bodyPr/>
          <a:lstStyle/>
          <a:p>
            <a:fld id="{E70EE534-E582-4DBE-A06D-15ED702F3751}" type="slidenum">
              <a:rPr lang="zh-CN" altLang="en-US" smtClean="0"/>
              <a:t>16</a:t>
            </a:fld>
            <a:endParaRPr lang="zh-CN" altLang="en-US"/>
          </a:p>
        </p:txBody>
      </p:sp>
    </p:spTree>
    <p:extLst>
      <p:ext uri="{BB962C8B-B14F-4D97-AF65-F5344CB8AC3E}">
        <p14:creationId xmlns:p14="http://schemas.microsoft.com/office/powerpoint/2010/main" val="3395326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8363A219-71A8-7641-B795-3E6A93804DE6}" type="datetimeFigureOut">
              <a:rPr lang="en-US" smtClean="0"/>
              <a:t>5/21/2018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4A632-E8A4-5641-B157-BE86CD33CAAA}" type="slidenum">
              <a:rPr lang="en-US" smtClean="0"/>
              <a:t>‹#›</a:t>
            </a:fld>
            <a:endParaRPr lang="en-US"/>
          </a:p>
        </p:txBody>
      </p:sp>
    </p:spTree>
    <p:extLst>
      <p:ext uri="{BB962C8B-B14F-4D97-AF65-F5344CB8AC3E}">
        <p14:creationId xmlns:p14="http://schemas.microsoft.com/office/powerpoint/2010/main" val="2226065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8363A219-71A8-7641-B795-3E6A93804DE6}" type="datetimeFigureOut">
              <a:rPr lang="en-US" smtClean="0"/>
              <a:t>5/21/2018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4A632-E8A4-5641-B157-BE86CD33CAAA}" type="slidenum">
              <a:rPr lang="en-US" smtClean="0"/>
              <a:t>‹#›</a:t>
            </a:fld>
            <a:endParaRPr lang="en-US"/>
          </a:p>
        </p:txBody>
      </p:sp>
    </p:spTree>
    <p:extLst>
      <p:ext uri="{BB962C8B-B14F-4D97-AF65-F5344CB8AC3E}">
        <p14:creationId xmlns:p14="http://schemas.microsoft.com/office/powerpoint/2010/main" val="2767698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8363A219-71A8-7641-B795-3E6A93804DE6}" type="datetimeFigureOut">
              <a:rPr lang="en-US" smtClean="0"/>
              <a:t>5/21/2018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4A632-E8A4-5641-B157-BE86CD33CAAA}" type="slidenum">
              <a:rPr lang="en-US" smtClean="0"/>
              <a:t>‹#›</a:t>
            </a:fld>
            <a:endParaRPr lang="en-US"/>
          </a:p>
        </p:txBody>
      </p:sp>
    </p:spTree>
    <p:extLst>
      <p:ext uri="{BB962C8B-B14F-4D97-AF65-F5344CB8AC3E}">
        <p14:creationId xmlns:p14="http://schemas.microsoft.com/office/powerpoint/2010/main" val="381711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74C2168-3E91-4111-B0F8-8593FF15CDFF}" type="datetimeFigureOut">
              <a:rPr lang="en-GB" smtClean="0"/>
              <a:t>21/05/2018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F0EB8F-1AD5-42A9-9E60-E241775932B9}" type="slidenum">
              <a:rPr lang="en-GB" smtClean="0"/>
              <a:t>‹#›</a:t>
            </a:fld>
            <a:endParaRPr lang="en-GB"/>
          </a:p>
        </p:txBody>
      </p:sp>
    </p:spTree>
    <p:extLst>
      <p:ext uri="{BB962C8B-B14F-4D97-AF65-F5344CB8AC3E}">
        <p14:creationId xmlns:p14="http://schemas.microsoft.com/office/powerpoint/2010/main" val="1564929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4C2168-3E91-4111-B0F8-8593FF15CDFF}" type="datetimeFigureOut">
              <a:rPr lang="en-GB" smtClean="0"/>
              <a:t>21/05/2018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F0EB8F-1AD5-42A9-9E60-E241775932B9}" type="slidenum">
              <a:rPr lang="en-GB" smtClean="0"/>
              <a:t>‹#›</a:t>
            </a:fld>
            <a:endParaRPr lang="en-GB"/>
          </a:p>
        </p:txBody>
      </p:sp>
    </p:spTree>
    <p:extLst>
      <p:ext uri="{BB962C8B-B14F-4D97-AF65-F5344CB8AC3E}">
        <p14:creationId xmlns:p14="http://schemas.microsoft.com/office/powerpoint/2010/main" val="58274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74C2168-3E91-4111-B0F8-8593FF15CDFF}" type="datetimeFigureOut">
              <a:rPr lang="en-GB" smtClean="0"/>
              <a:t>21/05/2018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F0EB8F-1AD5-42A9-9E60-E241775932B9}" type="slidenum">
              <a:rPr lang="en-GB" smtClean="0"/>
              <a:t>‹#›</a:t>
            </a:fld>
            <a:endParaRPr lang="en-GB"/>
          </a:p>
        </p:txBody>
      </p:sp>
    </p:spTree>
    <p:extLst>
      <p:ext uri="{BB962C8B-B14F-4D97-AF65-F5344CB8AC3E}">
        <p14:creationId xmlns:p14="http://schemas.microsoft.com/office/powerpoint/2010/main" val="178730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74C2168-3E91-4111-B0F8-8593FF15CDFF}" type="datetimeFigureOut">
              <a:rPr lang="en-GB" smtClean="0"/>
              <a:t>21/05/2018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F0EB8F-1AD5-42A9-9E60-E241775932B9}" type="slidenum">
              <a:rPr lang="en-GB" smtClean="0"/>
              <a:t>‹#›</a:t>
            </a:fld>
            <a:endParaRPr lang="en-GB"/>
          </a:p>
        </p:txBody>
      </p:sp>
    </p:spTree>
    <p:extLst>
      <p:ext uri="{BB962C8B-B14F-4D97-AF65-F5344CB8AC3E}">
        <p14:creationId xmlns:p14="http://schemas.microsoft.com/office/powerpoint/2010/main" val="1334528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74C2168-3E91-4111-B0F8-8593FF15CDFF}" type="datetimeFigureOut">
              <a:rPr lang="en-GB" smtClean="0"/>
              <a:t>21/05/2018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0F0EB8F-1AD5-42A9-9E60-E241775932B9}" type="slidenum">
              <a:rPr lang="en-GB" smtClean="0"/>
              <a:t>‹#›</a:t>
            </a:fld>
            <a:endParaRPr lang="en-GB"/>
          </a:p>
        </p:txBody>
      </p:sp>
    </p:spTree>
    <p:extLst>
      <p:ext uri="{BB962C8B-B14F-4D97-AF65-F5344CB8AC3E}">
        <p14:creationId xmlns:p14="http://schemas.microsoft.com/office/powerpoint/2010/main" val="2149991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74C2168-3E91-4111-B0F8-8593FF15CDFF}" type="datetimeFigureOut">
              <a:rPr lang="en-GB" smtClean="0"/>
              <a:t>21/05/2018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0F0EB8F-1AD5-42A9-9E60-E241775932B9}" type="slidenum">
              <a:rPr lang="en-GB" smtClean="0"/>
              <a:t>‹#›</a:t>
            </a:fld>
            <a:endParaRPr lang="en-GB"/>
          </a:p>
        </p:txBody>
      </p:sp>
    </p:spTree>
    <p:extLst>
      <p:ext uri="{BB962C8B-B14F-4D97-AF65-F5344CB8AC3E}">
        <p14:creationId xmlns:p14="http://schemas.microsoft.com/office/powerpoint/2010/main" val="2580838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C2168-3E91-4111-B0F8-8593FF15CDFF}" type="datetimeFigureOut">
              <a:rPr lang="en-GB" smtClean="0"/>
              <a:t>21/05/2018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0F0EB8F-1AD5-42A9-9E60-E241775932B9}" type="slidenum">
              <a:rPr lang="en-GB" smtClean="0"/>
              <a:t>‹#›</a:t>
            </a:fld>
            <a:endParaRPr lang="en-GB"/>
          </a:p>
        </p:txBody>
      </p:sp>
    </p:spTree>
    <p:extLst>
      <p:ext uri="{BB962C8B-B14F-4D97-AF65-F5344CB8AC3E}">
        <p14:creationId xmlns:p14="http://schemas.microsoft.com/office/powerpoint/2010/main" val="3694324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74C2168-3E91-4111-B0F8-8593FF15CDFF}" type="datetimeFigureOut">
              <a:rPr lang="en-GB" smtClean="0"/>
              <a:t>21/05/2018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F0EB8F-1AD5-42A9-9E60-E241775932B9}" type="slidenum">
              <a:rPr lang="en-GB" smtClean="0"/>
              <a:t>‹#›</a:t>
            </a:fld>
            <a:endParaRPr lang="en-GB"/>
          </a:p>
        </p:txBody>
      </p:sp>
    </p:spTree>
    <p:extLst>
      <p:ext uri="{BB962C8B-B14F-4D97-AF65-F5344CB8AC3E}">
        <p14:creationId xmlns:p14="http://schemas.microsoft.com/office/powerpoint/2010/main" val="749769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8363A219-71A8-7641-B795-3E6A93804DE6}" type="datetimeFigureOut">
              <a:rPr lang="en-US" smtClean="0"/>
              <a:t>5/21/2018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4A632-E8A4-5641-B157-BE86CD33CAAA}" type="slidenum">
              <a:rPr lang="en-US" smtClean="0"/>
              <a:t>‹#›</a:t>
            </a:fld>
            <a:endParaRPr lang="en-US"/>
          </a:p>
        </p:txBody>
      </p:sp>
    </p:spTree>
    <p:extLst>
      <p:ext uri="{BB962C8B-B14F-4D97-AF65-F5344CB8AC3E}">
        <p14:creationId xmlns:p14="http://schemas.microsoft.com/office/powerpoint/2010/main" val="3043657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74C2168-3E91-4111-B0F8-8593FF15CDFF}" type="datetimeFigureOut">
              <a:rPr lang="en-GB" smtClean="0"/>
              <a:t>21/05/2018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F0EB8F-1AD5-42A9-9E60-E241775932B9}" type="slidenum">
              <a:rPr lang="en-GB" smtClean="0"/>
              <a:t>‹#›</a:t>
            </a:fld>
            <a:endParaRPr lang="en-GB"/>
          </a:p>
        </p:txBody>
      </p:sp>
    </p:spTree>
    <p:extLst>
      <p:ext uri="{BB962C8B-B14F-4D97-AF65-F5344CB8AC3E}">
        <p14:creationId xmlns:p14="http://schemas.microsoft.com/office/powerpoint/2010/main" val="492407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4C2168-3E91-4111-B0F8-8593FF15CDFF}" type="datetimeFigureOut">
              <a:rPr lang="en-GB" smtClean="0"/>
              <a:t>21/05/2018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F0EB8F-1AD5-42A9-9E60-E241775932B9}" type="slidenum">
              <a:rPr lang="en-GB" smtClean="0"/>
              <a:t>‹#›</a:t>
            </a:fld>
            <a:endParaRPr lang="en-GB"/>
          </a:p>
        </p:txBody>
      </p:sp>
    </p:spTree>
    <p:extLst>
      <p:ext uri="{BB962C8B-B14F-4D97-AF65-F5344CB8AC3E}">
        <p14:creationId xmlns:p14="http://schemas.microsoft.com/office/powerpoint/2010/main" val="1101456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4C2168-3E91-4111-B0F8-8593FF15CDFF}" type="datetimeFigureOut">
              <a:rPr lang="en-GB" smtClean="0"/>
              <a:t>21/05/2018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F0EB8F-1AD5-42A9-9E60-E241775932B9}" type="slidenum">
              <a:rPr lang="en-GB" smtClean="0"/>
              <a:t>‹#›</a:t>
            </a:fld>
            <a:endParaRPr lang="en-GB"/>
          </a:p>
        </p:txBody>
      </p:sp>
    </p:spTree>
    <p:extLst>
      <p:ext uri="{BB962C8B-B14F-4D97-AF65-F5344CB8AC3E}">
        <p14:creationId xmlns:p14="http://schemas.microsoft.com/office/powerpoint/2010/main" val="104030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8363A219-71A8-7641-B795-3E6A93804DE6}" type="datetimeFigureOut">
              <a:rPr lang="en-US" smtClean="0"/>
              <a:t>5/21/2018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4A632-E8A4-5641-B157-BE86CD33CAAA}" type="slidenum">
              <a:rPr lang="en-US" smtClean="0"/>
              <a:t>‹#›</a:t>
            </a:fld>
            <a:endParaRPr lang="en-US"/>
          </a:p>
        </p:txBody>
      </p:sp>
    </p:spTree>
    <p:extLst>
      <p:ext uri="{BB962C8B-B14F-4D97-AF65-F5344CB8AC3E}">
        <p14:creationId xmlns:p14="http://schemas.microsoft.com/office/powerpoint/2010/main" val="244609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8363A219-71A8-7641-B795-3E6A93804DE6}" type="datetimeFigureOut">
              <a:rPr lang="en-US" smtClean="0"/>
              <a:t>5/21/2018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84A632-E8A4-5641-B157-BE86CD33CAAA}" type="slidenum">
              <a:rPr lang="en-US" smtClean="0"/>
              <a:t>‹#›</a:t>
            </a:fld>
            <a:endParaRPr lang="en-US"/>
          </a:p>
        </p:txBody>
      </p:sp>
    </p:spTree>
    <p:extLst>
      <p:ext uri="{BB962C8B-B14F-4D97-AF65-F5344CB8AC3E}">
        <p14:creationId xmlns:p14="http://schemas.microsoft.com/office/powerpoint/2010/main" val="3596806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8363A219-71A8-7641-B795-3E6A93804DE6}" type="datetimeFigureOut">
              <a:rPr lang="en-US" smtClean="0"/>
              <a:t>5/21/2018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84A632-E8A4-5641-B157-BE86CD33CAAA}" type="slidenum">
              <a:rPr lang="en-US" smtClean="0"/>
              <a:t>‹#›</a:t>
            </a:fld>
            <a:endParaRPr lang="en-US"/>
          </a:p>
        </p:txBody>
      </p:sp>
    </p:spTree>
    <p:extLst>
      <p:ext uri="{BB962C8B-B14F-4D97-AF65-F5344CB8AC3E}">
        <p14:creationId xmlns:p14="http://schemas.microsoft.com/office/powerpoint/2010/main" val="2640021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8363A219-71A8-7641-B795-3E6A93804DE6}" type="datetimeFigureOut">
              <a:rPr lang="en-US" smtClean="0"/>
              <a:t>5/21/2018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84A632-E8A4-5641-B157-BE86CD33CAAA}" type="slidenum">
              <a:rPr lang="en-US" smtClean="0"/>
              <a:t>‹#›</a:t>
            </a:fld>
            <a:endParaRPr lang="en-US"/>
          </a:p>
        </p:txBody>
      </p:sp>
    </p:spTree>
    <p:extLst>
      <p:ext uri="{BB962C8B-B14F-4D97-AF65-F5344CB8AC3E}">
        <p14:creationId xmlns:p14="http://schemas.microsoft.com/office/powerpoint/2010/main" val="3438571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3A219-71A8-7641-B795-3E6A93804DE6}" type="datetimeFigureOut">
              <a:rPr lang="en-US" smtClean="0"/>
              <a:t>5/21/2018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84A632-E8A4-5641-B157-BE86CD33CAAA}" type="slidenum">
              <a:rPr lang="en-US" smtClean="0"/>
              <a:t>‹#›</a:t>
            </a:fld>
            <a:endParaRPr lang="en-US"/>
          </a:p>
        </p:txBody>
      </p:sp>
    </p:spTree>
    <p:extLst>
      <p:ext uri="{BB962C8B-B14F-4D97-AF65-F5344CB8AC3E}">
        <p14:creationId xmlns:p14="http://schemas.microsoft.com/office/powerpoint/2010/main" val="3372673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8363A219-71A8-7641-B795-3E6A93804DE6}" type="datetimeFigureOut">
              <a:rPr lang="en-US" smtClean="0"/>
              <a:t>5/21/2018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84A632-E8A4-5641-B157-BE86CD33CAAA}" type="slidenum">
              <a:rPr lang="en-US" smtClean="0"/>
              <a:t>‹#›</a:t>
            </a:fld>
            <a:endParaRPr lang="en-US"/>
          </a:p>
        </p:txBody>
      </p:sp>
    </p:spTree>
    <p:extLst>
      <p:ext uri="{BB962C8B-B14F-4D97-AF65-F5344CB8AC3E}">
        <p14:creationId xmlns:p14="http://schemas.microsoft.com/office/powerpoint/2010/main" val="607147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8363A219-71A8-7641-B795-3E6A93804DE6}" type="datetimeFigureOut">
              <a:rPr lang="en-US" smtClean="0"/>
              <a:t>5/21/2018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84A632-E8A4-5641-B157-BE86CD33CAAA}" type="slidenum">
              <a:rPr lang="en-US" smtClean="0"/>
              <a:t>‹#›</a:t>
            </a:fld>
            <a:endParaRPr lang="en-US"/>
          </a:p>
        </p:txBody>
      </p:sp>
    </p:spTree>
    <p:extLst>
      <p:ext uri="{BB962C8B-B14F-4D97-AF65-F5344CB8AC3E}">
        <p14:creationId xmlns:p14="http://schemas.microsoft.com/office/powerpoint/2010/main" val="1406751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3A219-71A8-7641-B795-3E6A93804DE6}" type="datetimeFigureOut">
              <a:rPr lang="en-US" smtClean="0"/>
              <a:t>5/21/2018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84A632-E8A4-5641-B157-BE86CD33CAAA}" type="slidenum">
              <a:rPr lang="en-US" smtClean="0"/>
              <a:t>‹#›</a:t>
            </a:fld>
            <a:endParaRPr lang="en-US"/>
          </a:p>
        </p:txBody>
      </p:sp>
    </p:spTree>
    <p:extLst>
      <p:ext uri="{BB962C8B-B14F-4D97-AF65-F5344CB8AC3E}">
        <p14:creationId xmlns:p14="http://schemas.microsoft.com/office/powerpoint/2010/main" val="4131853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4C2168-3E91-4111-B0F8-8593FF15CDFF}" type="datetimeFigureOut">
              <a:rPr lang="en-GB" smtClean="0"/>
              <a:t>21/05/2018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F0EB8F-1AD5-42A9-9E60-E241775932B9}" type="slidenum">
              <a:rPr lang="en-GB" smtClean="0"/>
              <a:t>‹#›</a:t>
            </a:fld>
            <a:endParaRPr lang="en-GB"/>
          </a:p>
        </p:txBody>
      </p:sp>
    </p:spTree>
    <p:extLst>
      <p:ext uri="{BB962C8B-B14F-4D97-AF65-F5344CB8AC3E}">
        <p14:creationId xmlns:p14="http://schemas.microsoft.com/office/powerpoint/2010/main" val="2910795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41400"/>
          </a:xfrm>
        </p:spPr>
        <p:txBody>
          <a:bodyPr>
            <a:normAutofit fontScale="90000"/>
          </a:bodyPr>
          <a:lstStyle/>
          <a:p>
            <a:pPr algn="l"/>
            <a:r>
              <a:rPr lang="en-US" dirty="0" smtClean="0"/>
              <a:t>More and more </a:t>
            </a:r>
            <a:r>
              <a:rPr lang="en-US" dirty="0" smtClean="0"/>
              <a:t>space-based GHG observations available</a:t>
            </a:r>
            <a:endParaRPr lang="en-US" dirty="0"/>
          </a:p>
        </p:txBody>
      </p:sp>
      <p:pic>
        <p:nvPicPr>
          <p:cNvPr id="4" name="Content Placeholder 3"/>
          <p:cNvPicPr>
            <a:picLocks noGrp="1" noChangeAspect="1"/>
          </p:cNvPicPr>
          <p:nvPr>
            <p:ph idx="1"/>
          </p:nvPr>
        </p:nvPicPr>
        <p:blipFill>
          <a:blip r:embed="rId2"/>
          <a:srcRect t="15054" b="15054"/>
          <a:stretch>
            <a:fillRect/>
          </a:stretch>
        </p:blipFill>
        <p:spPr>
          <a:xfrm>
            <a:off x="457200" y="2301905"/>
            <a:ext cx="2259830" cy="1132298"/>
          </a:xfrm>
        </p:spPr>
      </p:pic>
      <p:sp>
        <p:nvSpPr>
          <p:cNvPr id="5" name="TextBox 4"/>
          <p:cNvSpPr txBox="1"/>
          <p:nvPr/>
        </p:nvSpPr>
        <p:spPr>
          <a:xfrm>
            <a:off x="740142" y="1805019"/>
            <a:ext cx="1505420" cy="369332"/>
          </a:xfrm>
          <a:prstGeom prst="rect">
            <a:avLst/>
          </a:prstGeom>
          <a:noFill/>
        </p:spPr>
        <p:txBody>
          <a:bodyPr wrap="square" rtlCol="0">
            <a:spAutoFit/>
          </a:bodyPr>
          <a:lstStyle/>
          <a:p>
            <a:r>
              <a:rPr lang="en-US" dirty="0" smtClean="0"/>
              <a:t>GOSAT 2009</a:t>
            </a:r>
            <a:endParaRPr lang="en-US" dirty="0"/>
          </a:p>
        </p:txBody>
      </p:sp>
      <p:pic>
        <p:nvPicPr>
          <p:cNvPr id="7" name="Picture 6"/>
          <p:cNvPicPr>
            <a:picLocks noChangeAspect="1"/>
          </p:cNvPicPr>
          <p:nvPr/>
        </p:nvPicPr>
        <p:blipFill>
          <a:blip r:embed="rId3"/>
          <a:stretch>
            <a:fillRect/>
          </a:stretch>
        </p:blipFill>
        <p:spPr>
          <a:xfrm>
            <a:off x="513700" y="3716823"/>
            <a:ext cx="2360293" cy="1227353"/>
          </a:xfrm>
          <a:prstGeom prst="rect">
            <a:avLst/>
          </a:prstGeom>
        </p:spPr>
      </p:pic>
      <p:pic>
        <p:nvPicPr>
          <p:cNvPr id="8" name="Picture 7"/>
          <p:cNvPicPr>
            <a:picLocks noChangeAspect="1"/>
          </p:cNvPicPr>
          <p:nvPr/>
        </p:nvPicPr>
        <p:blipFill>
          <a:blip r:embed="rId4"/>
          <a:stretch>
            <a:fillRect/>
          </a:stretch>
        </p:blipFill>
        <p:spPr>
          <a:xfrm>
            <a:off x="3210094" y="2237776"/>
            <a:ext cx="2276485" cy="1278574"/>
          </a:xfrm>
          <a:prstGeom prst="rect">
            <a:avLst/>
          </a:prstGeom>
        </p:spPr>
      </p:pic>
      <p:pic>
        <p:nvPicPr>
          <p:cNvPr id="10" name="Picture 9"/>
          <p:cNvPicPr>
            <a:picLocks noChangeAspect="1"/>
          </p:cNvPicPr>
          <p:nvPr/>
        </p:nvPicPr>
        <p:blipFill>
          <a:blip r:embed="rId5"/>
          <a:stretch>
            <a:fillRect/>
          </a:stretch>
        </p:blipFill>
        <p:spPr>
          <a:xfrm>
            <a:off x="0" y="1041400"/>
            <a:ext cx="9144000" cy="4767283"/>
          </a:xfrm>
          <a:prstGeom prst="rect">
            <a:avLst/>
          </a:prstGeom>
        </p:spPr>
      </p:pic>
      <p:sp>
        <p:nvSpPr>
          <p:cNvPr id="11" name="TextBox 10"/>
          <p:cNvSpPr txBox="1"/>
          <p:nvPr/>
        </p:nvSpPr>
        <p:spPr>
          <a:xfrm>
            <a:off x="64212" y="5808683"/>
            <a:ext cx="8725729" cy="1200329"/>
          </a:xfrm>
          <a:prstGeom prst="rect">
            <a:avLst/>
          </a:prstGeom>
          <a:noFill/>
        </p:spPr>
        <p:txBody>
          <a:bodyPr wrap="square" rtlCol="0">
            <a:spAutoFit/>
          </a:bodyPr>
          <a:lstStyle/>
          <a:p>
            <a:r>
              <a:rPr lang="en-US" b="1" dirty="0" smtClean="0"/>
              <a:t>GOSAT (2009); OCO-2 (2014); </a:t>
            </a:r>
            <a:r>
              <a:rPr lang="en-US" b="1" dirty="0" err="1" smtClean="0"/>
              <a:t>TanSat</a:t>
            </a:r>
            <a:r>
              <a:rPr lang="en-US" b="1" dirty="0" smtClean="0"/>
              <a:t> (2016); Sentinel-5P (2017);  Fengyun-3 (2017); </a:t>
            </a:r>
            <a:r>
              <a:rPr lang="en-US" b="1" dirty="0" smtClean="0"/>
              <a:t>Gaofeng-5 </a:t>
            </a:r>
            <a:r>
              <a:rPr lang="en-US" b="1" dirty="0" smtClean="0"/>
              <a:t>(2018),  GOSAT-2 (2018);  OCO-3 (2019);  </a:t>
            </a:r>
            <a:r>
              <a:rPr lang="en-US" b="1" dirty="0" err="1" smtClean="0"/>
              <a:t>MicroCarb</a:t>
            </a:r>
            <a:r>
              <a:rPr lang="en-US" b="1" dirty="0" smtClean="0"/>
              <a:t> (2020);  </a:t>
            </a:r>
            <a:r>
              <a:rPr lang="en-US" b="1" dirty="0" err="1" smtClean="0"/>
              <a:t>GeoCarb</a:t>
            </a:r>
            <a:r>
              <a:rPr lang="en-US" b="1" dirty="0" smtClean="0"/>
              <a:t> (2022), TanSat-2 constellation (</a:t>
            </a:r>
            <a:r>
              <a:rPr lang="en-US" b="1" dirty="0" smtClean="0"/>
              <a:t>202X)…… </a:t>
            </a:r>
            <a:endParaRPr lang="en-GB" b="1" dirty="0" smtClean="0"/>
          </a:p>
          <a:p>
            <a:endParaRPr lang="en-US" dirty="0"/>
          </a:p>
        </p:txBody>
      </p:sp>
      <p:sp>
        <p:nvSpPr>
          <p:cNvPr id="3" name="TextBox 2"/>
          <p:cNvSpPr txBox="1"/>
          <p:nvPr/>
        </p:nvSpPr>
        <p:spPr>
          <a:xfrm>
            <a:off x="6355080" y="643207"/>
            <a:ext cx="2514600" cy="369332"/>
          </a:xfrm>
          <a:prstGeom prst="rect">
            <a:avLst/>
          </a:prstGeom>
          <a:noFill/>
        </p:spPr>
        <p:txBody>
          <a:bodyPr wrap="square" rtlCol="0">
            <a:spAutoFit/>
          </a:bodyPr>
          <a:lstStyle/>
          <a:p>
            <a:r>
              <a:rPr lang="en-GB" b="1" i="1" dirty="0" smtClean="0"/>
              <a:t>From  NASA Website</a:t>
            </a:r>
            <a:endParaRPr lang="en-GB" b="1" i="1" dirty="0"/>
          </a:p>
        </p:txBody>
      </p:sp>
    </p:spTree>
    <p:extLst>
      <p:ext uri="{BB962C8B-B14F-4D97-AF65-F5344CB8AC3E}">
        <p14:creationId xmlns:p14="http://schemas.microsoft.com/office/powerpoint/2010/main" val="5294352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3742" t="13806" r="4616"/>
          <a:stretch/>
        </p:blipFill>
        <p:spPr>
          <a:xfrm>
            <a:off x="4617686" y="3536607"/>
            <a:ext cx="4189880" cy="3152638"/>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3562" t="13340" r="4498"/>
          <a:stretch/>
        </p:blipFill>
        <p:spPr>
          <a:xfrm>
            <a:off x="151036" y="292938"/>
            <a:ext cx="4203505" cy="3169682"/>
          </a:xfrm>
          <a:prstGeom prst="rect">
            <a:avLst/>
          </a:prstGeom>
        </p:spPr>
      </p:pic>
      <p:pic>
        <p:nvPicPr>
          <p:cNvPr id="11" name="图片 10"/>
          <p:cNvPicPr>
            <a:picLocks noChangeAspect="1"/>
          </p:cNvPicPr>
          <p:nvPr/>
        </p:nvPicPr>
        <p:blipFill rotWithShape="1">
          <a:blip r:embed="rId4">
            <a:extLst>
              <a:ext uri="{28A0092B-C50C-407E-A947-70E740481C1C}">
                <a14:useLocalDpi xmlns:a14="http://schemas.microsoft.com/office/drawing/2010/main" val="0"/>
              </a:ext>
            </a:extLst>
          </a:blip>
          <a:srcRect l="4030" t="14459" r="4328"/>
          <a:stretch/>
        </p:blipFill>
        <p:spPr>
          <a:xfrm>
            <a:off x="164661" y="3560491"/>
            <a:ext cx="4189880" cy="3128754"/>
          </a:xfrm>
          <a:prstGeom prst="rect">
            <a:avLst/>
          </a:prstGeom>
        </p:spPr>
      </p:pic>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2983" t="13268" r="5088"/>
          <a:stretch/>
        </p:blipFill>
        <p:spPr>
          <a:xfrm>
            <a:off x="4604535" y="276425"/>
            <a:ext cx="4203031" cy="3172329"/>
          </a:xfrm>
          <a:prstGeom prst="rect">
            <a:avLst/>
          </a:prstGeom>
        </p:spPr>
      </p:pic>
    </p:spTree>
    <p:extLst>
      <p:ext uri="{BB962C8B-B14F-4D97-AF65-F5344CB8AC3E}">
        <p14:creationId xmlns:p14="http://schemas.microsoft.com/office/powerpoint/2010/main" val="27083881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9121" y="0"/>
            <a:ext cx="2282540" cy="438950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6113" y="-1"/>
            <a:ext cx="2282347" cy="4389129"/>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2532" y="387"/>
            <a:ext cx="2282347" cy="4389129"/>
          </a:xfrm>
          <a:prstGeom prst="rect">
            <a:avLst/>
          </a:prstGeom>
        </p:spPr>
      </p:pic>
      <p:sp>
        <p:nvSpPr>
          <p:cNvPr id="7" name="文本框 6"/>
          <p:cNvSpPr txBox="1"/>
          <p:nvPr/>
        </p:nvSpPr>
        <p:spPr>
          <a:xfrm>
            <a:off x="2813748" y="4843447"/>
            <a:ext cx="6235705" cy="16312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altLang="zh-CN" sz="2000" dirty="0" smtClean="0"/>
              <a:t>In northern China, especially in northeast of China, with the increase of temperature and precipitation, the NDVI increased, not only the maximum in summer, but also the values in spring and autumn, which means more biosphere productivities in spring and autumn.</a:t>
            </a:r>
            <a:endParaRPr lang="zh-CN" altLang="en-US" sz="2000" dirty="0"/>
          </a:p>
        </p:txBody>
      </p:sp>
      <p:sp>
        <p:nvSpPr>
          <p:cNvPr id="9" name="文本框 8"/>
          <p:cNvSpPr txBox="1"/>
          <p:nvPr/>
        </p:nvSpPr>
        <p:spPr>
          <a:xfrm>
            <a:off x="7397909" y="4474115"/>
            <a:ext cx="2135329" cy="369332"/>
          </a:xfrm>
          <a:prstGeom prst="rect">
            <a:avLst/>
          </a:prstGeom>
          <a:noFill/>
        </p:spPr>
        <p:txBody>
          <a:bodyPr wrap="square" rtlCol="0">
            <a:spAutoFit/>
          </a:bodyPr>
          <a:lstStyle/>
          <a:p>
            <a:r>
              <a:rPr lang="en-US" altLang="zh-CN"/>
              <a:t>m</a:t>
            </a:r>
            <a:r>
              <a:rPr lang="en-US" altLang="zh-CN" smtClean="0"/>
              <a:t>m/m2/day</a:t>
            </a:r>
            <a:endParaRPr lang="zh-CN" altLang="en-US"/>
          </a:p>
        </p:txBody>
      </p:sp>
      <p:pic>
        <p:nvPicPr>
          <p:cNvPr id="10"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12821" r="3495"/>
          <a:stretch/>
        </p:blipFill>
        <p:spPr>
          <a:xfrm>
            <a:off x="35082" y="4629095"/>
            <a:ext cx="2732172" cy="2056784"/>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3782" y="-389"/>
            <a:ext cx="2282347" cy="4389129"/>
          </a:xfrm>
          <a:prstGeom prst="rect">
            <a:avLst/>
          </a:prstGeom>
        </p:spPr>
      </p:pic>
      <p:sp>
        <p:nvSpPr>
          <p:cNvPr id="14" name="矩形 13"/>
          <p:cNvSpPr/>
          <p:nvPr/>
        </p:nvSpPr>
        <p:spPr>
          <a:xfrm>
            <a:off x="471904" y="457587"/>
            <a:ext cx="8524612" cy="81077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5" name="矩形 14"/>
          <p:cNvSpPr/>
          <p:nvPr/>
        </p:nvSpPr>
        <p:spPr>
          <a:xfrm>
            <a:off x="2604314" y="4259763"/>
            <a:ext cx="1851661" cy="369332"/>
          </a:xfrm>
          <a:prstGeom prst="rect">
            <a:avLst/>
          </a:prstGeom>
        </p:spPr>
        <p:txBody>
          <a:bodyPr wrap="none">
            <a:spAutoFit/>
          </a:bodyPr>
          <a:lstStyle/>
          <a:p>
            <a:r>
              <a:rPr lang="en-US" altLang="zh-CN" smtClean="0"/>
              <a:t>W/m2/sr/micron</a:t>
            </a:r>
            <a:endParaRPr lang="zh-CN" altLang="en-US"/>
          </a:p>
        </p:txBody>
      </p:sp>
      <p:cxnSp>
        <p:nvCxnSpPr>
          <p:cNvPr id="16" name="Straight Connector 4"/>
          <p:cNvCxnSpPr/>
          <p:nvPr/>
        </p:nvCxnSpPr>
        <p:spPr>
          <a:xfrm>
            <a:off x="371288" y="5642699"/>
            <a:ext cx="2233026" cy="0"/>
          </a:xfrm>
          <a:prstGeom prst="line">
            <a:avLst/>
          </a:prstGeom>
          <a:ln w="25400">
            <a:solidFill>
              <a:srgbClr val="FFFF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993929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9764" y="949115"/>
            <a:ext cx="2282540" cy="4395353"/>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7320" y="949114"/>
            <a:ext cx="2282347" cy="4389129"/>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2745" y="949113"/>
            <a:ext cx="2282347" cy="4389129"/>
          </a:xfrm>
          <a:prstGeom prst="rect">
            <a:avLst/>
          </a:prstGeom>
        </p:spPr>
      </p:pic>
      <p:sp>
        <p:nvSpPr>
          <p:cNvPr id="6" name="文本框 5"/>
          <p:cNvSpPr txBox="1"/>
          <p:nvPr/>
        </p:nvSpPr>
        <p:spPr>
          <a:xfrm>
            <a:off x="7554580" y="5335651"/>
            <a:ext cx="2135329" cy="369332"/>
          </a:xfrm>
          <a:prstGeom prst="rect">
            <a:avLst/>
          </a:prstGeom>
          <a:noFill/>
        </p:spPr>
        <p:txBody>
          <a:bodyPr wrap="square" rtlCol="0">
            <a:spAutoFit/>
          </a:bodyPr>
          <a:lstStyle/>
          <a:p>
            <a:r>
              <a:rPr lang="en-US" altLang="zh-CN"/>
              <a:t>m</a:t>
            </a:r>
            <a:r>
              <a:rPr lang="en-US" altLang="zh-CN" smtClean="0"/>
              <a:t>m/m2/day</a:t>
            </a:r>
            <a:endParaRPr lang="zh-CN" altLang="en-US"/>
          </a:p>
        </p:txBody>
      </p:sp>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2891" y="949115"/>
            <a:ext cx="2282347" cy="4389129"/>
          </a:xfrm>
          <a:prstGeom prst="rect">
            <a:avLst/>
          </a:prstGeom>
        </p:spPr>
      </p:pic>
      <p:sp>
        <p:nvSpPr>
          <p:cNvPr id="11" name="矩形 10"/>
          <p:cNvSpPr/>
          <p:nvPr/>
        </p:nvSpPr>
        <p:spPr>
          <a:xfrm>
            <a:off x="2604314" y="5289270"/>
            <a:ext cx="1851661" cy="369332"/>
          </a:xfrm>
          <a:prstGeom prst="rect">
            <a:avLst/>
          </a:prstGeom>
        </p:spPr>
        <p:txBody>
          <a:bodyPr wrap="none">
            <a:spAutoFit/>
          </a:bodyPr>
          <a:lstStyle/>
          <a:p>
            <a:r>
              <a:rPr lang="en-US" altLang="zh-CN" smtClean="0"/>
              <a:t>W/m2/sr/micron</a:t>
            </a:r>
            <a:endParaRPr lang="zh-CN" altLang="en-US"/>
          </a:p>
        </p:txBody>
      </p:sp>
      <p:sp>
        <p:nvSpPr>
          <p:cNvPr id="14" name="矩形 13"/>
          <p:cNvSpPr/>
          <p:nvPr/>
        </p:nvSpPr>
        <p:spPr>
          <a:xfrm>
            <a:off x="302932" y="1387485"/>
            <a:ext cx="8524612" cy="81077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107478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4"/>
          <p:cNvCxnSpPr/>
          <p:nvPr/>
        </p:nvCxnSpPr>
        <p:spPr>
          <a:xfrm>
            <a:off x="422173" y="962610"/>
            <a:ext cx="7886700" cy="0"/>
          </a:xfrm>
          <a:prstGeom prst="line">
            <a:avLst/>
          </a:prstGeom>
          <a:ln w="2540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
        <p:nvSpPr>
          <p:cNvPr id="3" name="文本框 2"/>
          <p:cNvSpPr txBox="1"/>
          <p:nvPr/>
        </p:nvSpPr>
        <p:spPr>
          <a:xfrm>
            <a:off x="422173" y="214344"/>
            <a:ext cx="4114800" cy="646331"/>
          </a:xfrm>
          <a:prstGeom prst="rect">
            <a:avLst/>
          </a:prstGeom>
          <a:noFill/>
        </p:spPr>
        <p:txBody>
          <a:bodyPr wrap="square" rtlCol="0">
            <a:spAutoFit/>
          </a:bodyPr>
          <a:lstStyle/>
          <a:p>
            <a:r>
              <a:rPr lang="en-US" altLang="zh-CN" sz="3600" dirty="0" smtClean="0">
                <a:solidFill>
                  <a:prstClr val="black"/>
                </a:solidFill>
              </a:rPr>
              <a:t>Findings: </a:t>
            </a:r>
            <a:endParaRPr lang="zh-CN" altLang="en-US" sz="3600" dirty="0">
              <a:solidFill>
                <a:prstClr val="black"/>
              </a:solidFill>
            </a:endParaRPr>
          </a:p>
        </p:txBody>
      </p:sp>
      <p:sp>
        <p:nvSpPr>
          <p:cNvPr id="4" name="文本框 3"/>
          <p:cNvSpPr txBox="1"/>
          <p:nvPr/>
        </p:nvSpPr>
        <p:spPr>
          <a:xfrm>
            <a:off x="157746" y="1225689"/>
            <a:ext cx="8666214" cy="4154984"/>
          </a:xfrm>
          <a:prstGeom prst="rect">
            <a:avLst/>
          </a:prstGeom>
          <a:noFill/>
        </p:spPr>
        <p:txBody>
          <a:bodyPr wrap="square" rtlCol="0">
            <a:spAutoFit/>
          </a:bodyPr>
          <a:lstStyle/>
          <a:p>
            <a:pPr marL="285750" indent="-285750" algn="just">
              <a:buFont typeface="Wingdings" panose="05000000000000000000" pitchFamily="2" charset="2"/>
              <a:buChar char="n"/>
            </a:pPr>
            <a:r>
              <a:rPr lang="en-US" altLang="zh-CN" sz="2400" dirty="0" smtClean="0">
                <a:solidFill>
                  <a:prstClr val="black"/>
                </a:solidFill>
              </a:rPr>
              <a:t>The satellite inversions show larger seasonal amplitudes than the in-situ inversion.  </a:t>
            </a:r>
          </a:p>
          <a:p>
            <a:pPr marL="285750" indent="-285750" algn="just">
              <a:buFont typeface="Wingdings" panose="05000000000000000000" pitchFamily="2" charset="2"/>
              <a:buChar char="n"/>
            </a:pPr>
            <a:r>
              <a:rPr lang="en-US" altLang="zh-CN" sz="2400" dirty="0">
                <a:solidFill>
                  <a:prstClr val="black"/>
                </a:solidFill>
              </a:rPr>
              <a:t>D</a:t>
            </a:r>
            <a:r>
              <a:rPr lang="en-US" altLang="zh-CN" sz="2400" dirty="0" smtClean="0">
                <a:solidFill>
                  <a:prstClr val="black"/>
                </a:solidFill>
              </a:rPr>
              <a:t>uring </a:t>
            </a:r>
            <a:r>
              <a:rPr lang="en-US" altLang="zh-CN" sz="2400" dirty="0">
                <a:solidFill>
                  <a:prstClr val="black"/>
                </a:solidFill>
              </a:rPr>
              <a:t>the growing </a:t>
            </a:r>
            <a:r>
              <a:rPr lang="en-US" altLang="zh-CN" sz="2400" dirty="0" smtClean="0">
                <a:solidFill>
                  <a:prstClr val="black"/>
                </a:solidFill>
              </a:rPr>
              <a:t>season. Both satellite and in-situ inversions shows a spatial pattern consistent with the forest distributions </a:t>
            </a:r>
          </a:p>
          <a:p>
            <a:pPr marL="285750" indent="-285750" algn="just">
              <a:buFont typeface="Wingdings" panose="05000000000000000000" pitchFamily="2" charset="2"/>
              <a:buChar char="n"/>
            </a:pPr>
            <a:r>
              <a:rPr lang="en-US" altLang="zh-CN" sz="2400" dirty="0" smtClean="0">
                <a:solidFill>
                  <a:prstClr val="black"/>
                </a:solidFill>
              </a:rPr>
              <a:t>NDVI/EVI over northeast China increased  in both 2015 and 2016, </a:t>
            </a:r>
            <a:r>
              <a:rPr lang="en-US" altLang="zh-CN" sz="2400" dirty="0" smtClean="0">
                <a:solidFill>
                  <a:prstClr val="black"/>
                </a:solidFill>
              </a:rPr>
              <a:t>associated with </a:t>
            </a:r>
            <a:r>
              <a:rPr lang="en-US" altLang="zh-CN" sz="2400" dirty="0" smtClean="0">
                <a:solidFill>
                  <a:prstClr val="black"/>
                </a:solidFill>
              </a:rPr>
              <a:t>higher temperature and an increase of precipitation. The change of NDVI and EVI in southern part is similar with the northern one,  but maybe  mainly due to the increased precipitations.</a:t>
            </a:r>
          </a:p>
          <a:p>
            <a:pPr marL="285750" indent="-285750" algn="just">
              <a:buFont typeface="Wingdings" panose="05000000000000000000" pitchFamily="2" charset="2"/>
              <a:buChar char="n"/>
            </a:pPr>
            <a:r>
              <a:rPr lang="en-US" altLang="zh-CN" sz="2400" dirty="0" smtClean="0">
                <a:solidFill>
                  <a:prstClr val="black"/>
                </a:solidFill>
              </a:rPr>
              <a:t>The </a:t>
            </a:r>
            <a:r>
              <a:rPr lang="en-US" altLang="zh-CN" sz="2400" dirty="0">
                <a:solidFill>
                  <a:prstClr val="black"/>
                </a:solidFill>
              </a:rPr>
              <a:t>flux </a:t>
            </a:r>
            <a:r>
              <a:rPr lang="en-US" altLang="zh-CN" sz="2400" dirty="0" smtClean="0">
                <a:solidFill>
                  <a:prstClr val="black"/>
                </a:solidFill>
              </a:rPr>
              <a:t>anomalies  from </a:t>
            </a:r>
            <a:r>
              <a:rPr lang="en-US" altLang="zh-CN" sz="2400" dirty="0" smtClean="0">
                <a:solidFill>
                  <a:prstClr val="black"/>
                </a:solidFill>
              </a:rPr>
              <a:t>satellite </a:t>
            </a:r>
            <a:r>
              <a:rPr lang="en-US" altLang="zh-CN" sz="2400" dirty="0" smtClean="0">
                <a:solidFill>
                  <a:prstClr val="black"/>
                </a:solidFill>
              </a:rPr>
              <a:t>inversions are more consistent with </a:t>
            </a:r>
            <a:r>
              <a:rPr lang="en-US" altLang="zh-CN" sz="2400" dirty="0" smtClean="0">
                <a:solidFill>
                  <a:prstClr val="black"/>
                </a:solidFill>
              </a:rPr>
              <a:t>NDVI/EVI  </a:t>
            </a:r>
            <a:r>
              <a:rPr lang="en-US" altLang="zh-CN" sz="2400" dirty="0" smtClean="0">
                <a:solidFill>
                  <a:prstClr val="black"/>
                </a:solidFill>
              </a:rPr>
              <a:t>variations.  </a:t>
            </a:r>
          </a:p>
        </p:txBody>
      </p:sp>
    </p:spTree>
    <p:extLst>
      <p:ext uri="{BB962C8B-B14F-4D97-AF65-F5344CB8AC3E}">
        <p14:creationId xmlns:p14="http://schemas.microsoft.com/office/powerpoint/2010/main" val="2773080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79" y="487680"/>
            <a:ext cx="9037320" cy="1815882"/>
          </a:xfrm>
          <a:prstGeom prst="rect">
            <a:avLst/>
          </a:prstGeom>
          <a:noFill/>
        </p:spPr>
        <p:txBody>
          <a:bodyPr wrap="square" rtlCol="0">
            <a:spAutoFit/>
          </a:bodyPr>
          <a:lstStyle/>
          <a:p>
            <a:r>
              <a:rPr lang="en-GB" sz="2800" b="1" dirty="0" smtClean="0"/>
              <a:t>II. Large biosphere CO2 uptake over Southwest China. </a:t>
            </a:r>
          </a:p>
          <a:p>
            <a:endParaRPr lang="en-GB" sz="2800" b="1" dirty="0" smtClean="0"/>
          </a:p>
          <a:p>
            <a:endParaRPr lang="en-GB" sz="2800" b="1" dirty="0"/>
          </a:p>
          <a:p>
            <a:r>
              <a:rPr lang="en-GB" sz="2800" b="1" dirty="0" smtClean="0"/>
              <a:t> </a:t>
            </a:r>
            <a:endParaRPr lang="en-GB" sz="2800" b="1"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2643" y="1496590"/>
            <a:ext cx="5045391" cy="434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6679" y="5779532"/>
            <a:ext cx="9037321" cy="923330"/>
          </a:xfrm>
          <a:prstGeom prst="rect">
            <a:avLst/>
          </a:prstGeom>
          <a:noFill/>
        </p:spPr>
        <p:txBody>
          <a:bodyPr wrap="square" rtlCol="0">
            <a:spAutoFit/>
          </a:bodyPr>
          <a:lstStyle/>
          <a:p>
            <a:r>
              <a:rPr lang="en-GB" b="1" i="1" dirty="0" smtClean="0"/>
              <a:t>NCEO-funded Collaboration with Chinese IAP and CMA enables us to get surface measurements over 5 extra sites (red)</a:t>
            </a:r>
          </a:p>
          <a:p>
            <a:endParaRPr lang="en-GB" dirty="0"/>
          </a:p>
        </p:txBody>
      </p:sp>
    </p:spTree>
    <p:extLst>
      <p:ext uri="{BB962C8B-B14F-4D97-AF65-F5344CB8AC3E}">
        <p14:creationId xmlns:p14="http://schemas.microsoft.com/office/powerpoint/2010/main" val="14447405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2">
            <a:extLst>
              <a:ext uri="{FF2B5EF4-FFF2-40B4-BE49-F238E27FC236}">
                <a16:creationId xmlns:a16="http://schemas.microsoft.com/office/drawing/2014/main" xmlns="" id="{06A4593A-8BDA-D04D-934F-C980C0E79956}"/>
              </a:ext>
            </a:extLst>
          </p:cNvPr>
          <p:cNvPicPr/>
          <p:nvPr/>
        </p:nvPicPr>
        <p:blipFill rotWithShape="1">
          <a:blip r:embed="rId3" cstate="print"/>
          <a:srcRect l="50260" t="7594" r="6783" b="67595"/>
          <a:stretch/>
        </p:blipFill>
        <p:spPr>
          <a:xfrm>
            <a:off x="-36512" y="1007818"/>
            <a:ext cx="4104456" cy="2709214"/>
          </a:xfrm>
          <a:prstGeom prst="rect">
            <a:avLst/>
          </a:prstGeom>
          <a:ln>
            <a:noFill/>
          </a:ln>
        </p:spPr>
      </p:pic>
      <p:pic>
        <p:nvPicPr>
          <p:cNvPr id="6" name="Picture 22">
            <a:extLst>
              <a:ext uri="{FF2B5EF4-FFF2-40B4-BE49-F238E27FC236}">
                <a16:creationId xmlns:a16="http://schemas.microsoft.com/office/drawing/2014/main" xmlns="" id="{F1BE34FB-37ED-604C-B1CC-1C410DED1285}"/>
              </a:ext>
            </a:extLst>
          </p:cNvPr>
          <p:cNvPicPr/>
          <p:nvPr/>
        </p:nvPicPr>
        <p:blipFill rotWithShape="1">
          <a:blip r:embed="rId3" cstate="print"/>
          <a:srcRect l="6542" t="32882" r="50000" b="16542"/>
          <a:stretch/>
        </p:blipFill>
        <p:spPr>
          <a:xfrm>
            <a:off x="4644008" y="1052736"/>
            <a:ext cx="4332490" cy="5231606"/>
          </a:xfrm>
          <a:prstGeom prst="rect">
            <a:avLst/>
          </a:prstGeom>
          <a:ln>
            <a:noFill/>
          </a:ln>
        </p:spPr>
      </p:pic>
      <p:sp>
        <p:nvSpPr>
          <p:cNvPr id="2" name="矩形 1">
            <a:extLst>
              <a:ext uri="{FF2B5EF4-FFF2-40B4-BE49-F238E27FC236}">
                <a16:creationId xmlns:a16="http://schemas.microsoft.com/office/drawing/2014/main" xmlns="" id="{ABEF0821-4FB2-E249-AAA9-873934B9C5F4}"/>
              </a:ext>
            </a:extLst>
          </p:cNvPr>
          <p:cNvSpPr/>
          <p:nvPr/>
        </p:nvSpPr>
        <p:spPr>
          <a:xfrm>
            <a:off x="5874149" y="1052736"/>
            <a:ext cx="2226243" cy="260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GB" altLang="zh-CN" sz="2400" b="1" dirty="0" smtClean="0">
                <a:solidFill>
                  <a:srgbClr val="FF0000"/>
                </a:solidFill>
              </a:rPr>
              <a:t>With extra sites</a:t>
            </a:r>
            <a:endParaRPr kumimoji="1" lang="zh-CN" altLang="en-US" sz="2400" b="1" dirty="0">
              <a:solidFill>
                <a:srgbClr val="FF0000"/>
              </a:solidFill>
            </a:endParaRPr>
          </a:p>
        </p:txBody>
      </p:sp>
      <p:sp>
        <p:nvSpPr>
          <p:cNvPr id="7" name="矩形 6">
            <a:extLst>
              <a:ext uri="{FF2B5EF4-FFF2-40B4-BE49-F238E27FC236}">
                <a16:creationId xmlns:a16="http://schemas.microsoft.com/office/drawing/2014/main" xmlns="" id="{02B2B4FF-8A4A-DC46-B001-E09268E9A0CA}"/>
              </a:ext>
            </a:extLst>
          </p:cNvPr>
          <p:cNvSpPr/>
          <p:nvPr/>
        </p:nvSpPr>
        <p:spPr>
          <a:xfrm>
            <a:off x="5946157" y="3617839"/>
            <a:ext cx="1944216" cy="260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GB" altLang="zh-CN" sz="2400" b="1" dirty="0" smtClean="0">
                <a:solidFill>
                  <a:srgbClr val="0000FF"/>
                </a:solidFill>
              </a:rPr>
              <a:t>GOSAT (</a:t>
            </a:r>
            <a:r>
              <a:rPr kumimoji="1" lang="en-GB" altLang="zh-CN" sz="2400" b="1" dirty="0" err="1" smtClean="0">
                <a:solidFill>
                  <a:srgbClr val="0000FF"/>
                </a:solidFill>
              </a:rPr>
              <a:t>UoL</a:t>
            </a:r>
            <a:r>
              <a:rPr kumimoji="1" lang="en-GB" altLang="zh-CN" sz="2400" b="1" dirty="0" smtClean="0">
                <a:solidFill>
                  <a:srgbClr val="0000FF"/>
                </a:solidFill>
              </a:rPr>
              <a:t>) </a:t>
            </a:r>
            <a:endParaRPr kumimoji="1" lang="zh-CN" altLang="en-US" sz="2400" b="1" dirty="0">
              <a:solidFill>
                <a:srgbClr val="0000FF"/>
              </a:solidFill>
            </a:endParaRPr>
          </a:p>
        </p:txBody>
      </p:sp>
      <p:sp>
        <p:nvSpPr>
          <p:cNvPr id="8" name="矩形 7">
            <a:extLst>
              <a:ext uri="{FF2B5EF4-FFF2-40B4-BE49-F238E27FC236}">
                <a16:creationId xmlns:a16="http://schemas.microsoft.com/office/drawing/2014/main" xmlns="" id="{ED5F04E3-D48E-614F-8D71-D78BCF6D99E9}"/>
              </a:ext>
            </a:extLst>
          </p:cNvPr>
          <p:cNvSpPr/>
          <p:nvPr/>
        </p:nvSpPr>
        <p:spPr>
          <a:xfrm>
            <a:off x="1179386" y="1084018"/>
            <a:ext cx="2569653" cy="1753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GB" altLang="zh-CN" sz="2400" b="1" dirty="0" smtClean="0">
                <a:solidFill>
                  <a:srgbClr val="002060"/>
                </a:solidFill>
              </a:rPr>
              <a:t>NOAA site only</a:t>
            </a:r>
            <a:endParaRPr kumimoji="1" lang="zh-CN" altLang="en-US" sz="2400" b="1" dirty="0">
              <a:solidFill>
                <a:srgbClr val="002060"/>
              </a:solidFill>
            </a:endParaRPr>
          </a:p>
        </p:txBody>
      </p:sp>
      <p:sp>
        <p:nvSpPr>
          <p:cNvPr id="9" name="右箭头 8">
            <a:extLst>
              <a:ext uri="{FF2B5EF4-FFF2-40B4-BE49-F238E27FC236}">
                <a16:creationId xmlns:a16="http://schemas.microsoft.com/office/drawing/2014/main" xmlns="" id="{9B281B5C-1676-8246-82FB-00F4F7A4F735}"/>
              </a:ext>
            </a:extLst>
          </p:cNvPr>
          <p:cNvSpPr/>
          <p:nvPr/>
        </p:nvSpPr>
        <p:spPr>
          <a:xfrm>
            <a:off x="4139952" y="3212976"/>
            <a:ext cx="504056" cy="1008112"/>
          </a:xfrm>
          <a:prstGeom prst="rightArrow">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10" name="文本框 9">
            <a:extLst>
              <a:ext uri="{FF2B5EF4-FFF2-40B4-BE49-F238E27FC236}">
                <a16:creationId xmlns:a16="http://schemas.microsoft.com/office/drawing/2014/main" xmlns="" id="{8037FDC1-FC82-B046-B649-83F3F556ACC3}"/>
              </a:ext>
            </a:extLst>
          </p:cNvPr>
          <p:cNvSpPr txBox="1"/>
          <p:nvPr/>
        </p:nvSpPr>
        <p:spPr>
          <a:xfrm>
            <a:off x="0" y="98629"/>
            <a:ext cx="8789362" cy="954107"/>
          </a:xfrm>
          <a:prstGeom prst="rect">
            <a:avLst/>
          </a:prstGeom>
          <a:noFill/>
        </p:spPr>
        <p:txBody>
          <a:bodyPr wrap="square" rtlCol="0">
            <a:spAutoFit/>
          </a:bodyPr>
          <a:lstStyle/>
          <a:p>
            <a:pPr algn="ctr"/>
            <a:r>
              <a:rPr kumimoji="1" lang="en-GB" altLang="zh-CN" sz="2800" b="1" dirty="0" smtClean="0">
                <a:solidFill>
                  <a:srgbClr val="002060"/>
                </a:solidFill>
                <a:latin typeface="Kaiti SC" panose="02010600040101010101" pitchFamily="2" charset="-122"/>
                <a:ea typeface="Kaiti SC" panose="02010600040101010101" pitchFamily="2" charset="-122"/>
              </a:rPr>
              <a:t>Extra observations result in more consistent flux pattern</a:t>
            </a:r>
            <a:endParaRPr kumimoji="1" lang="zh-CN" altLang="en-US" sz="2800" b="1" dirty="0">
              <a:solidFill>
                <a:srgbClr val="002060"/>
              </a:solidFill>
              <a:latin typeface="Kaiti SC" panose="02010600040101010101" pitchFamily="2" charset="-122"/>
              <a:ea typeface="Kaiti SC" panose="02010600040101010101" pitchFamily="2" charset="-122"/>
            </a:endParaRPr>
          </a:p>
        </p:txBody>
      </p:sp>
      <p:pic>
        <p:nvPicPr>
          <p:cNvPr id="11" name="Picture 8">
            <a:extLst>
              <a:ext uri="{FF2B5EF4-FFF2-40B4-BE49-F238E27FC236}">
                <a16:creationId xmlns:a16="http://schemas.microsoft.com/office/drawing/2014/main" xmlns="" id="{AA0AB659-8266-2145-8976-0103496B0A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91"/>
          <a:stretch/>
        </p:blipFill>
        <p:spPr>
          <a:xfrm>
            <a:off x="-180528" y="3603087"/>
            <a:ext cx="4785966" cy="3426313"/>
          </a:xfrm>
          <a:prstGeom prst="rect">
            <a:avLst/>
          </a:prstGeom>
          <a:ln>
            <a:solidFill>
              <a:srgbClr val="FF0000"/>
            </a:solidFill>
          </a:ln>
        </p:spPr>
      </p:pic>
    </p:spTree>
    <p:extLst>
      <p:ext uri="{BB962C8B-B14F-4D97-AF65-F5344CB8AC3E}">
        <p14:creationId xmlns:p14="http://schemas.microsoft.com/office/powerpoint/2010/main" val="373007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29EE0D81-C31B-4741-A19D-E1B58644CBD5}" type="slidenum">
              <a:rPr lang="en-US" smtClean="0"/>
              <a:t>16</a:t>
            </a:fld>
            <a:endParaRPr lang="en-US"/>
          </a:p>
        </p:txBody>
      </p:sp>
      <p:pic>
        <p:nvPicPr>
          <p:cNvPr id="6" name="Picture 3">
            <a:extLst>
              <a:ext uri="{FF2B5EF4-FFF2-40B4-BE49-F238E27FC236}">
                <a16:creationId xmlns:a16="http://schemas.microsoft.com/office/drawing/2014/main" xmlns="" id="{91D6DCB1-F470-1F44-9FB5-2BBD260D0C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1"/>
          <a:stretch/>
        </p:blipFill>
        <p:spPr bwMode="auto">
          <a:xfrm>
            <a:off x="51477" y="1196752"/>
            <a:ext cx="7616867"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本框 2">
            <a:extLst>
              <a:ext uri="{FF2B5EF4-FFF2-40B4-BE49-F238E27FC236}">
                <a16:creationId xmlns:a16="http://schemas.microsoft.com/office/drawing/2014/main" xmlns="" id="{4E8F5F1A-AF64-0847-85A4-FB09B2F68552}"/>
              </a:ext>
            </a:extLst>
          </p:cNvPr>
          <p:cNvSpPr txBox="1"/>
          <p:nvPr/>
        </p:nvSpPr>
        <p:spPr>
          <a:xfrm>
            <a:off x="3723885" y="1124744"/>
            <a:ext cx="768224" cy="369332"/>
          </a:xfrm>
          <a:prstGeom prst="rect">
            <a:avLst/>
          </a:prstGeom>
          <a:solidFill>
            <a:srgbClr val="FFFF00"/>
          </a:solidFill>
          <a:ln>
            <a:solidFill>
              <a:srgbClr val="0000FF"/>
            </a:solidFill>
          </a:ln>
        </p:spPr>
        <p:txBody>
          <a:bodyPr wrap="none" rtlCol="0">
            <a:spAutoFit/>
          </a:bodyPr>
          <a:lstStyle/>
          <a:p>
            <a:r>
              <a:rPr kumimoji="1" lang="en-GB" altLang="zh-CN" b="1" dirty="0" smtClean="0">
                <a:solidFill>
                  <a:srgbClr val="0000FF"/>
                </a:solidFill>
              </a:rPr>
              <a:t>NOAA</a:t>
            </a:r>
            <a:endParaRPr kumimoji="1" lang="zh-CN" altLang="en-US" b="1" dirty="0">
              <a:solidFill>
                <a:srgbClr val="0000FF"/>
              </a:solidFill>
            </a:endParaRPr>
          </a:p>
        </p:txBody>
      </p:sp>
      <p:sp>
        <p:nvSpPr>
          <p:cNvPr id="10" name="文本框 9">
            <a:extLst>
              <a:ext uri="{FF2B5EF4-FFF2-40B4-BE49-F238E27FC236}">
                <a16:creationId xmlns:a16="http://schemas.microsoft.com/office/drawing/2014/main" xmlns="" id="{F661F225-6CE7-FA44-AF7C-A4A08520FB4D}"/>
              </a:ext>
            </a:extLst>
          </p:cNvPr>
          <p:cNvSpPr txBox="1"/>
          <p:nvPr/>
        </p:nvSpPr>
        <p:spPr>
          <a:xfrm>
            <a:off x="-7605" y="3267581"/>
            <a:ext cx="1655005" cy="369332"/>
          </a:xfrm>
          <a:prstGeom prst="rect">
            <a:avLst/>
          </a:prstGeom>
          <a:solidFill>
            <a:srgbClr val="FFFF00"/>
          </a:solidFill>
          <a:ln>
            <a:solidFill>
              <a:srgbClr val="0000FF"/>
            </a:solidFill>
          </a:ln>
        </p:spPr>
        <p:txBody>
          <a:bodyPr wrap="none" rtlCol="0">
            <a:spAutoFit/>
          </a:bodyPr>
          <a:lstStyle/>
          <a:p>
            <a:r>
              <a:rPr kumimoji="1" lang="en-GB" altLang="zh-CN" b="1" dirty="0" smtClean="0">
                <a:solidFill>
                  <a:srgbClr val="0000FF"/>
                </a:solidFill>
              </a:rPr>
              <a:t>With CAM sites</a:t>
            </a:r>
            <a:endParaRPr kumimoji="1" lang="zh-CN" altLang="en-US" b="1" dirty="0">
              <a:solidFill>
                <a:srgbClr val="0000FF"/>
              </a:solidFill>
            </a:endParaRPr>
          </a:p>
        </p:txBody>
      </p:sp>
      <p:sp>
        <p:nvSpPr>
          <p:cNvPr id="12" name="文本框 11">
            <a:extLst>
              <a:ext uri="{FF2B5EF4-FFF2-40B4-BE49-F238E27FC236}">
                <a16:creationId xmlns:a16="http://schemas.microsoft.com/office/drawing/2014/main" xmlns="" id="{65979E96-91D1-E74C-99B5-B4093EEB21D1}"/>
              </a:ext>
            </a:extLst>
          </p:cNvPr>
          <p:cNvSpPr txBox="1"/>
          <p:nvPr/>
        </p:nvSpPr>
        <p:spPr>
          <a:xfrm>
            <a:off x="179512" y="206214"/>
            <a:ext cx="8166466" cy="830997"/>
          </a:xfrm>
          <a:prstGeom prst="rect">
            <a:avLst/>
          </a:prstGeom>
          <a:noFill/>
        </p:spPr>
        <p:txBody>
          <a:bodyPr wrap="none" rtlCol="0">
            <a:spAutoFit/>
          </a:bodyPr>
          <a:lstStyle/>
          <a:p>
            <a:r>
              <a:rPr kumimoji="1" lang="en-GB" altLang="zh-CN" sz="2400" dirty="0" smtClean="0">
                <a:solidFill>
                  <a:srgbClr val="002060"/>
                </a:solidFill>
                <a:latin typeface="Arial" panose="020B0604020202020204" pitchFamily="34" charset="0"/>
                <a:ea typeface="Kaiti SC" panose="02010600040101010101" pitchFamily="2" charset="-122"/>
                <a:cs typeface="Arial" panose="020B0604020202020204" pitchFamily="34" charset="0"/>
              </a:rPr>
              <a:t>Now like </a:t>
            </a:r>
            <a:r>
              <a:rPr kumimoji="1" lang="en-GB" altLang="zh-CN" sz="2400" dirty="0" smtClean="0">
                <a:solidFill>
                  <a:srgbClr val="002060"/>
                </a:solidFill>
                <a:latin typeface="Arial" panose="020B0604020202020204" pitchFamily="34" charset="0"/>
                <a:ea typeface="Kaiti SC" panose="02010600040101010101" pitchFamily="2" charset="-122"/>
                <a:cs typeface="Arial" panose="020B0604020202020204" pitchFamily="34" charset="0"/>
              </a:rPr>
              <a:t>GOSAT inversion, in-situ inversion also suggests </a:t>
            </a:r>
          </a:p>
          <a:p>
            <a:r>
              <a:rPr kumimoji="1" lang="en-GB" altLang="zh-CN" sz="2400" dirty="0" smtClean="0">
                <a:solidFill>
                  <a:srgbClr val="002060"/>
                </a:solidFill>
                <a:latin typeface="Arial" panose="020B0604020202020204" pitchFamily="34" charset="0"/>
                <a:ea typeface="Kaiti SC" panose="02010600040101010101" pitchFamily="2" charset="-122"/>
                <a:cs typeface="Arial" panose="020B0604020202020204" pitchFamily="34" charset="0"/>
              </a:rPr>
              <a:t>strong uptake over southwest China</a:t>
            </a:r>
            <a:endParaRPr kumimoji="1" lang="zh-CN" altLang="en-US" sz="2400" dirty="0">
              <a:solidFill>
                <a:srgbClr val="002060"/>
              </a:solidFill>
              <a:latin typeface="Arial" panose="020B0604020202020204" pitchFamily="34" charset="0"/>
              <a:ea typeface="Kaiti SC" panose="02010600040101010101" pitchFamily="2" charset="-122"/>
              <a:cs typeface="Arial" panose="020B0604020202020204" pitchFamily="34" charset="0"/>
            </a:endParaRPr>
          </a:p>
        </p:txBody>
      </p:sp>
      <p:sp>
        <p:nvSpPr>
          <p:cNvPr id="13" name="椭圆 12">
            <a:extLst>
              <a:ext uri="{FF2B5EF4-FFF2-40B4-BE49-F238E27FC236}">
                <a16:creationId xmlns:a16="http://schemas.microsoft.com/office/drawing/2014/main" xmlns="" id="{5EDC60EC-0942-6049-9655-AA9F56CEAA0E}"/>
              </a:ext>
            </a:extLst>
          </p:cNvPr>
          <p:cNvSpPr/>
          <p:nvPr/>
        </p:nvSpPr>
        <p:spPr>
          <a:xfrm>
            <a:off x="5004048" y="4437112"/>
            <a:ext cx="1330872" cy="954600"/>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14" name="椭圆 13">
            <a:extLst>
              <a:ext uri="{FF2B5EF4-FFF2-40B4-BE49-F238E27FC236}">
                <a16:creationId xmlns:a16="http://schemas.microsoft.com/office/drawing/2014/main" xmlns="" id="{B71D31C0-E22A-D043-979A-C8000DC95223}"/>
              </a:ext>
            </a:extLst>
          </p:cNvPr>
          <p:cNvSpPr/>
          <p:nvPr/>
        </p:nvSpPr>
        <p:spPr>
          <a:xfrm>
            <a:off x="4930156" y="3356992"/>
            <a:ext cx="1874091" cy="79912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11" name="文本框 10">
            <a:extLst>
              <a:ext uri="{FF2B5EF4-FFF2-40B4-BE49-F238E27FC236}">
                <a16:creationId xmlns:a16="http://schemas.microsoft.com/office/drawing/2014/main" xmlns="" id="{A18F4D1B-2811-BC47-A824-4339DD8F78FA}"/>
              </a:ext>
            </a:extLst>
          </p:cNvPr>
          <p:cNvSpPr txBox="1"/>
          <p:nvPr/>
        </p:nvSpPr>
        <p:spPr>
          <a:xfrm>
            <a:off x="7191131" y="4729746"/>
            <a:ext cx="1266501" cy="369332"/>
          </a:xfrm>
          <a:prstGeom prst="rect">
            <a:avLst/>
          </a:prstGeom>
          <a:solidFill>
            <a:srgbClr val="FFFF00"/>
          </a:solidFill>
          <a:ln>
            <a:solidFill>
              <a:srgbClr val="FF0000"/>
            </a:solidFill>
          </a:ln>
        </p:spPr>
        <p:txBody>
          <a:bodyPr wrap="none" rtlCol="0">
            <a:spAutoFit/>
          </a:bodyPr>
          <a:lstStyle/>
          <a:p>
            <a:r>
              <a:rPr kumimoji="1" lang="en-GB" altLang="zh-CN" b="1" dirty="0" smtClean="0">
                <a:solidFill>
                  <a:srgbClr val="FF0000"/>
                </a:solidFill>
              </a:rPr>
              <a:t>Differences</a:t>
            </a:r>
            <a:endParaRPr kumimoji="1" lang="zh-CN" altLang="en-US" b="1" dirty="0">
              <a:solidFill>
                <a:srgbClr val="FF0000"/>
              </a:solidFill>
            </a:endParaRPr>
          </a:p>
        </p:txBody>
      </p:sp>
    </p:spTree>
    <p:extLst>
      <p:ext uri="{BB962C8B-B14F-4D97-AF65-F5344CB8AC3E}">
        <p14:creationId xmlns:p14="http://schemas.microsoft.com/office/powerpoint/2010/main" val="207954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182" y="182880"/>
            <a:ext cx="5626417" cy="6207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960120"/>
            <a:ext cx="2316480" cy="1569660"/>
          </a:xfrm>
          <a:prstGeom prst="rect">
            <a:avLst/>
          </a:prstGeom>
          <a:noFill/>
        </p:spPr>
        <p:txBody>
          <a:bodyPr wrap="square" rtlCol="0">
            <a:spAutoFit/>
          </a:bodyPr>
          <a:lstStyle/>
          <a:p>
            <a:r>
              <a:rPr lang="en-GB" sz="2400" b="1" dirty="0" smtClean="0"/>
              <a:t>Strong uptake is consistent with corroborative  satellite data</a:t>
            </a:r>
            <a:endParaRPr lang="en-GB" sz="2400" b="1" dirty="0"/>
          </a:p>
        </p:txBody>
      </p:sp>
    </p:spTree>
    <p:extLst>
      <p:ext uri="{BB962C8B-B14F-4D97-AF65-F5344CB8AC3E}">
        <p14:creationId xmlns:p14="http://schemas.microsoft.com/office/powerpoint/2010/main" val="18972943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 y="2372679"/>
            <a:ext cx="8919171" cy="3235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 y="497680"/>
            <a:ext cx="8919170" cy="954107"/>
          </a:xfrm>
          <a:prstGeom prst="rect">
            <a:avLst/>
          </a:prstGeom>
          <a:noFill/>
        </p:spPr>
        <p:txBody>
          <a:bodyPr wrap="square" rtlCol="0">
            <a:spAutoFit/>
          </a:bodyPr>
          <a:lstStyle/>
          <a:p>
            <a:r>
              <a:rPr lang="en-GB" sz="2800" b="1" dirty="0" smtClean="0"/>
              <a:t>Increased forest coverage over Southwest China over 2002-2012</a:t>
            </a:r>
            <a:endParaRPr lang="en-GB" sz="2800" b="1" dirty="0"/>
          </a:p>
        </p:txBody>
      </p:sp>
      <p:sp>
        <p:nvSpPr>
          <p:cNvPr id="4" name="TextBox 3"/>
          <p:cNvSpPr txBox="1"/>
          <p:nvPr/>
        </p:nvSpPr>
        <p:spPr>
          <a:xfrm>
            <a:off x="1082040" y="1832787"/>
            <a:ext cx="2651760" cy="369332"/>
          </a:xfrm>
          <a:prstGeom prst="rect">
            <a:avLst/>
          </a:prstGeom>
          <a:noFill/>
        </p:spPr>
        <p:txBody>
          <a:bodyPr wrap="square" rtlCol="0">
            <a:spAutoFit/>
          </a:bodyPr>
          <a:lstStyle/>
          <a:p>
            <a:r>
              <a:rPr lang="en-GB" b="1" dirty="0" smtClean="0"/>
              <a:t>Land Cover type change</a:t>
            </a:r>
            <a:endParaRPr lang="en-GB" b="1" dirty="0"/>
          </a:p>
        </p:txBody>
      </p:sp>
      <p:sp>
        <p:nvSpPr>
          <p:cNvPr id="6" name="TextBox 5"/>
          <p:cNvSpPr txBox="1"/>
          <p:nvPr/>
        </p:nvSpPr>
        <p:spPr>
          <a:xfrm>
            <a:off x="5669280" y="1912974"/>
            <a:ext cx="2651760" cy="369332"/>
          </a:xfrm>
          <a:prstGeom prst="rect">
            <a:avLst/>
          </a:prstGeom>
          <a:noFill/>
        </p:spPr>
        <p:txBody>
          <a:bodyPr wrap="square" rtlCol="0">
            <a:spAutoFit/>
          </a:bodyPr>
          <a:lstStyle/>
          <a:p>
            <a:r>
              <a:rPr lang="en-GB" b="1" dirty="0" smtClean="0"/>
              <a:t>Coverage Change </a:t>
            </a:r>
            <a:endParaRPr lang="en-GB" b="1" dirty="0"/>
          </a:p>
        </p:txBody>
      </p:sp>
      <p:sp>
        <p:nvSpPr>
          <p:cNvPr id="5" name="TextBox 4"/>
          <p:cNvSpPr txBox="1"/>
          <p:nvPr/>
        </p:nvSpPr>
        <p:spPr>
          <a:xfrm>
            <a:off x="1203960" y="5791199"/>
            <a:ext cx="3427028" cy="830997"/>
          </a:xfrm>
          <a:prstGeom prst="rect">
            <a:avLst/>
          </a:prstGeom>
          <a:noFill/>
        </p:spPr>
        <p:txBody>
          <a:bodyPr wrap="none" rtlCol="0">
            <a:spAutoFit/>
          </a:bodyPr>
          <a:lstStyle/>
          <a:p>
            <a:r>
              <a:rPr lang="en-GB" sz="2400" dirty="0" smtClean="0">
                <a:solidFill>
                  <a:srgbClr val="00B0F0"/>
                </a:solidFill>
              </a:rPr>
              <a:t>Blue</a:t>
            </a:r>
            <a:r>
              <a:rPr lang="en-GB" sz="2400" dirty="0" smtClean="0"/>
              <a:t>: Non-forest to forest </a:t>
            </a:r>
          </a:p>
          <a:p>
            <a:r>
              <a:rPr lang="en-GB" sz="2400" dirty="0" smtClean="0">
                <a:solidFill>
                  <a:srgbClr val="FF0000"/>
                </a:solidFill>
              </a:rPr>
              <a:t>Red</a:t>
            </a:r>
            <a:r>
              <a:rPr lang="en-GB" sz="2400" dirty="0" smtClean="0"/>
              <a:t>:  Forest to Non-forest</a:t>
            </a:r>
            <a:endParaRPr lang="en-GB" sz="2400" dirty="0"/>
          </a:p>
        </p:txBody>
      </p:sp>
    </p:spTree>
    <p:extLst>
      <p:ext uri="{BB962C8B-B14F-4D97-AF65-F5344CB8AC3E}">
        <p14:creationId xmlns:p14="http://schemas.microsoft.com/office/powerpoint/2010/main" val="33060830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520" y="0"/>
            <a:ext cx="5443084" cy="6529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127760"/>
            <a:ext cx="3246120" cy="1200329"/>
          </a:xfrm>
          <a:prstGeom prst="rect">
            <a:avLst/>
          </a:prstGeom>
          <a:noFill/>
        </p:spPr>
        <p:txBody>
          <a:bodyPr wrap="square" rtlCol="0">
            <a:spAutoFit/>
          </a:bodyPr>
          <a:lstStyle/>
          <a:p>
            <a:r>
              <a:rPr lang="en-GB" b="1" dirty="0" smtClean="0"/>
              <a:t>During 20 years (from 4</a:t>
            </a:r>
            <a:r>
              <a:rPr lang="en-GB" b="1" baseline="30000" dirty="0" smtClean="0"/>
              <a:t>st</a:t>
            </a:r>
            <a:r>
              <a:rPr lang="en-GB" b="1" dirty="0" smtClean="0"/>
              <a:t>  (1993)  to 8</a:t>
            </a:r>
            <a:r>
              <a:rPr lang="en-GB" b="1" baseline="30000" dirty="0" smtClean="0"/>
              <a:t>th</a:t>
            </a:r>
            <a:r>
              <a:rPr lang="en-GB" b="1" dirty="0" smtClean="0"/>
              <a:t> (2013) Forest survey), forest area of Southwest China has  increased  by nearly 80%. </a:t>
            </a:r>
            <a:endParaRPr lang="en-GB" b="1" dirty="0"/>
          </a:p>
        </p:txBody>
      </p:sp>
      <p:sp>
        <p:nvSpPr>
          <p:cNvPr id="3" name="Isosceles Triangle 2"/>
          <p:cNvSpPr/>
          <p:nvPr/>
        </p:nvSpPr>
        <p:spPr>
          <a:xfrm>
            <a:off x="6522720" y="1996440"/>
            <a:ext cx="167640" cy="18288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Isosceles Triangle 3"/>
          <p:cNvSpPr/>
          <p:nvPr/>
        </p:nvSpPr>
        <p:spPr>
          <a:xfrm>
            <a:off x="4343400" y="3611880"/>
            <a:ext cx="182880" cy="2286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Isosceles Triangle 4"/>
          <p:cNvSpPr/>
          <p:nvPr/>
        </p:nvSpPr>
        <p:spPr>
          <a:xfrm>
            <a:off x="6690360" y="3611880"/>
            <a:ext cx="243840" cy="2286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39763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 y="1356360"/>
            <a:ext cx="8763000" cy="2369880"/>
          </a:xfrm>
          <a:prstGeom prst="rect">
            <a:avLst/>
          </a:prstGeom>
          <a:noFill/>
        </p:spPr>
        <p:txBody>
          <a:bodyPr wrap="square" rtlCol="0">
            <a:spAutoFit/>
          </a:bodyPr>
          <a:lstStyle/>
          <a:p>
            <a:r>
              <a:rPr lang="en-GB" sz="3600" b="1" dirty="0" smtClean="0"/>
              <a:t>Our main contributions: </a:t>
            </a:r>
          </a:p>
          <a:p>
            <a:endParaRPr lang="en-GB" sz="2800" dirty="0"/>
          </a:p>
          <a:p>
            <a:r>
              <a:rPr lang="en-GB" sz="2800" dirty="0" smtClean="0"/>
              <a:t>1. Top-down estimates of  regional GHG fluxes. </a:t>
            </a:r>
          </a:p>
          <a:p>
            <a:r>
              <a:rPr lang="en-GB" sz="2800" dirty="0" smtClean="0"/>
              <a:t>2 . Develop a framework for coupled land and atmospheric data assimilation</a:t>
            </a:r>
            <a:endParaRPr lang="en-GB" sz="2800" dirty="0"/>
          </a:p>
        </p:txBody>
      </p:sp>
    </p:spTree>
    <p:extLst>
      <p:ext uri="{BB962C8B-B14F-4D97-AF65-F5344CB8AC3E}">
        <p14:creationId xmlns:p14="http://schemas.microsoft.com/office/powerpoint/2010/main" val="38420701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4840" y="655320"/>
            <a:ext cx="7909560" cy="5816977"/>
          </a:xfrm>
          <a:prstGeom prst="rect">
            <a:avLst/>
          </a:prstGeom>
          <a:noFill/>
        </p:spPr>
        <p:txBody>
          <a:bodyPr wrap="square" rtlCol="0">
            <a:spAutoFit/>
          </a:bodyPr>
          <a:lstStyle/>
          <a:p>
            <a:r>
              <a:rPr lang="en-GB" sz="3600" b="1" dirty="0" smtClean="0"/>
              <a:t>Findings: </a:t>
            </a:r>
          </a:p>
          <a:p>
            <a:endParaRPr lang="en-GB" sz="2800" b="1" dirty="0" smtClean="0"/>
          </a:p>
          <a:p>
            <a:pPr marL="514350" indent="-514350">
              <a:buAutoNum type="arabicPeriod"/>
            </a:pPr>
            <a:r>
              <a:rPr lang="en-GB" sz="2800" dirty="0" smtClean="0"/>
              <a:t> </a:t>
            </a:r>
            <a:r>
              <a:rPr lang="en-GB" sz="2800" dirty="0"/>
              <a:t>I</a:t>
            </a:r>
            <a:r>
              <a:rPr lang="en-GB" sz="2800" dirty="0" smtClean="0"/>
              <a:t>n-situ inversion with additional Chinese sites show strong uptake over southwest China, which is generally consistent with satellite inversions. </a:t>
            </a:r>
          </a:p>
          <a:p>
            <a:pPr marL="514350" indent="-514350">
              <a:buAutoNum type="arabicPeriod"/>
            </a:pPr>
            <a:r>
              <a:rPr lang="en-GB" sz="2800" dirty="0" smtClean="0"/>
              <a:t>The strong uptake is  also  supported by corroborative  space-based data as well as by   ground survey. </a:t>
            </a:r>
          </a:p>
          <a:p>
            <a:pPr marL="514350" indent="-514350">
              <a:buAutoNum type="arabicPeriod"/>
            </a:pPr>
            <a:r>
              <a:rPr lang="en-GB" sz="2800" dirty="0" smtClean="0"/>
              <a:t>Policy-driven afforestation in China help partially offset increase of anthropogenic emission. </a:t>
            </a:r>
          </a:p>
          <a:p>
            <a:pPr marL="514350" indent="-514350">
              <a:buAutoNum type="arabicPeriod"/>
            </a:pPr>
            <a:r>
              <a:rPr lang="en-GB" sz="2800" dirty="0" smtClean="0"/>
              <a:t>Space-based GHG observations can be important part of  validation network for national emission reduction. </a:t>
            </a:r>
            <a:endParaRPr lang="en-GB" sz="2800" dirty="0"/>
          </a:p>
        </p:txBody>
      </p:sp>
    </p:spTree>
    <p:extLst>
      <p:ext uri="{BB962C8B-B14F-4D97-AF65-F5344CB8AC3E}">
        <p14:creationId xmlns:p14="http://schemas.microsoft.com/office/powerpoint/2010/main" val="37597275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691639"/>
            <a:ext cx="8763000" cy="4585871"/>
          </a:xfrm>
          <a:prstGeom prst="rect">
            <a:avLst/>
          </a:prstGeom>
          <a:noFill/>
        </p:spPr>
        <p:txBody>
          <a:bodyPr wrap="square" rtlCol="0">
            <a:spAutoFit/>
          </a:bodyPr>
          <a:lstStyle/>
          <a:p>
            <a:pPr algn="ctr"/>
            <a:r>
              <a:rPr lang="en-GB" sz="3600" b="1" dirty="0" smtClean="0"/>
              <a:t>Develop a framework for joint land and atmosphere data  assimilation</a:t>
            </a:r>
          </a:p>
          <a:p>
            <a:pPr algn="ctr"/>
            <a:endParaRPr lang="en-GB" sz="3600" b="1" dirty="0" smtClean="0"/>
          </a:p>
          <a:p>
            <a:pPr algn="ctr"/>
            <a:r>
              <a:rPr lang="en-GB" sz="2800" dirty="0" smtClean="0"/>
              <a:t>Liang Feng,  Paul Palmer,  Jean-Francois </a:t>
            </a:r>
            <a:r>
              <a:rPr lang="en-GB" sz="2800" dirty="0" err="1" smtClean="0"/>
              <a:t>Exbrayat</a:t>
            </a:r>
            <a:r>
              <a:rPr lang="en-GB" sz="2800" dirty="0" smtClean="0"/>
              <a:t>, Mathew Williams + NCEO</a:t>
            </a:r>
          </a:p>
          <a:p>
            <a:pPr algn="ctr"/>
            <a:endParaRPr lang="en-GB" sz="3200" b="1" dirty="0" smtClean="0"/>
          </a:p>
          <a:p>
            <a:pPr algn="ctr"/>
            <a:endParaRPr lang="en-GB" sz="3200" b="1" dirty="0" smtClean="0"/>
          </a:p>
          <a:p>
            <a:pPr algn="ctr"/>
            <a:endParaRPr lang="en-GB" sz="3200" b="1" dirty="0"/>
          </a:p>
          <a:p>
            <a:pPr algn="ctr"/>
            <a:r>
              <a:rPr lang="en-GB" sz="3200" b="1" dirty="0" smtClean="0"/>
              <a:t> </a:t>
            </a:r>
          </a:p>
        </p:txBody>
      </p:sp>
    </p:spTree>
    <p:extLst>
      <p:ext uri="{BB962C8B-B14F-4D97-AF65-F5344CB8AC3E}">
        <p14:creationId xmlns:p14="http://schemas.microsoft.com/office/powerpoint/2010/main" val="27292738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1640" y="2060848"/>
            <a:ext cx="2736304" cy="10801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Atmosphere</a:t>
            </a:r>
            <a:endParaRPr lang="en-US" dirty="0"/>
          </a:p>
        </p:txBody>
      </p:sp>
      <p:sp>
        <p:nvSpPr>
          <p:cNvPr id="5" name="Rectangle 4"/>
          <p:cNvSpPr/>
          <p:nvPr/>
        </p:nvSpPr>
        <p:spPr>
          <a:xfrm>
            <a:off x="1331640" y="4077072"/>
            <a:ext cx="2736304" cy="10801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Land</a:t>
            </a:r>
            <a:endParaRPr lang="en-US" dirty="0"/>
          </a:p>
        </p:txBody>
      </p:sp>
      <p:sp>
        <p:nvSpPr>
          <p:cNvPr id="6" name="Rectangle 5"/>
          <p:cNvSpPr/>
          <p:nvPr/>
        </p:nvSpPr>
        <p:spPr>
          <a:xfrm>
            <a:off x="5004048" y="4077072"/>
            <a:ext cx="2736304" cy="10801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Ocean</a:t>
            </a:r>
            <a:endParaRPr lang="en-US" dirty="0"/>
          </a:p>
        </p:txBody>
      </p:sp>
      <p:sp>
        <p:nvSpPr>
          <p:cNvPr id="4" name="Rectangle 3"/>
          <p:cNvSpPr/>
          <p:nvPr/>
        </p:nvSpPr>
        <p:spPr>
          <a:xfrm>
            <a:off x="1043608" y="1916832"/>
            <a:ext cx="3312368" cy="1368152"/>
          </a:xfrm>
          <a:prstGeom prst="rect">
            <a:avLst/>
          </a:prstGeom>
          <a:noFill/>
          <a:ln w="28575" cmpd="sng">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a:off x="4427984" y="2636912"/>
            <a:ext cx="936104"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5364088" y="2204864"/>
            <a:ext cx="2160240" cy="864096"/>
          </a:xfrm>
          <a:prstGeom prst="rect">
            <a:avLst/>
          </a:prstGeom>
          <a:noFill/>
          <a:ln w="19050" cmpd="sng">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FF"/>
                </a:solidFill>
              </a:rPr>
              <a:t>ATMOS DATA</a:t>
            </a:r>
            <a:endParaRPr lang="en-US" dirty="0">
              <a:solidFill>
                <a:srgbClr val="0000FF"/>
              </a:solidFill>
            </a:endParaRPr>
          </a:p>
        </p:txBody>
      </p:sp>
      <p:sp>
        <p:nvSpPr>
          <p:cNvPr id="20" name="Rectangle 19"/>
          <p:cNvSpPr/>
          <p:nvPr/>
        </p:nvSpPr>
        <p:spPr>
          <a:xfrm>
            <a:off x="2327120" y="1484784"/>
            <a:ext cx="771238" cy="461665"/>
          </a:xfrm>
          <a:prstGeom prst="rect">
            <a:avLst/>
          </a:prstGeom>
        </p:spPr>
        <p:txBody>
          <a:bodyPr wrap="none">
            <a:spAutoFit/>
          </a:bodyPr>
          <a:lstStyle/>
          <a:p>
            <a:pPr algn="ctr"/>
            <a:r>
              <a:rPr lang="en-US" sz="2400" b="1" dirty="0" smtClean="0">
                <a:solidFill>
                  <a:srgbClr val="008000"/>
                </a:solidFill>
              </a:rPr>
              <a:t>CTM</a:t>
            </a:r>
            <a:endParaRPr lang="en-US" sz="2400" b="1" dirty="0">
              <a:solidFill>
                <a:srgbClr val="008000"/>
              </a:solidFill>
            </a:endParaRPr>
          </a:p>
        </p:txBody>
      </p:sp>
      <p:sp>
        <p:nvSpPr>
          <p:cNvPr id="22" name="Rectangle 21"/>
          <p:cNvSpPr/>
          <p:nvPr/>
        </p:nvSpPr>
        <p:spPr>
          <a:xfrm>
            <a:off x="1043608" y="3933056"/>
            <a:ext cx="3312368" cy="1368152"/>
          </a:xfrm>
          <a:prstGeom prst="rect">
            <a:avLst/>
          </a:prstGeom>
          <a:noFill/>
          <a:ln w="28575" cmpd="sng">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2627784" y="3253626"/>
            <a:ext cx="0" cy="648072"/>
          </a:xfrm>
          <a:prstGeom prst="straightConnector1">
            <a:avLst/>
          </a:prstGeom>
          <a:ln>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2257326" y="5229200"/>
            <a:ext cx="910827" cy="584775"/>
          </a:xfrm>
          <a:prstGeom prst="rect">
            <a:avLst/>
          </a:prstGeom>
        </p:spPr>
        <p:txBody>
          <a:bodyPr wrap="none">
            <a:spAutoFit/>
          </a:bodyPr>
          <a:lstStyle/>
          <a:p>
            <a:pPr algn="ctr"/>
            <a:r>
              <a:rPr lang="en-US" sz="3200" b="1" dirty="0" smtClean="0">
                <a:solidFill>
                  <a:srgbClr val="008000"/>
                </a:solidFill>
              </a:rPr>
              <a:t>LSM</a:t>
            </a:r>
            <a:endParaRPr lang="en-US" sz="3200" b="1" dirty="0">
              <a:solidFill>
                <a:srgbClr val="008000"/>
              </a:solidFill>
            </a:endParaRPr>
          </a:p>
        </p:txBody>
      </p:sp>
      <p:sp>
        <p:nvSpPr>
          <p:cNvPr id="29" name="Rectangle 28"/>
          <p:cNvSpPr/>
          <p:nvPr/>
        </p:nvSpPr>
        <p:spPr>
          <a:xfrm>
            <a:off x="5636440" y="3717032"/>
            <a:ext cx="1497413" cy="369332"/>
          </a:xfrm>
          <a:prstGeom prst="rect">
            <a:avLst/>
          </a:prstGeom>
        </p:spPr>
        <p:txBody>
          <a:bodyPr wrap="none">
            <a:spAutoFit/>
          </a:bodyPr>
          <a:lstStyle/>
          <a:p>
            <a:pPr algn="ctr"/>
            <a:r>
              <a:rPr lang="en-US" dirty="0" smtClean="0">
                <a:solidFill>
                  <a:srgbClr val="008000"/>
                </a:solidFill>
              </a:rPr>
              <a:t>MODEL/DATA</a:t>
            </a:r>
            <a:endParaRPr lang="en-US" dirty="0">
              <a:solidFill>
                <a:srgbClr val="008000"/>
              </a:solidFill>
            </a:endParaRPr>
          </a:p>
        </p:txBody>
      </p:sp>
      <p:cxnSp>
        <p:nvCxnSpPr>
          <p:cNvPr id="30" name="Straight Arrow Connector 29"/>
          <p:cNvCxnSpPr/>
          <p:nvPr/>
        </p:nvCxnSpPr>
        <p:spPr>
          <a:xfrm>
            <a:off x="4355976" y="3284984"/>
            <a:ext cx="648072" cy="1080120"/>
          </a:xfrm>
          <a:prstGeom prst="straightConnector1">
            <a:avLst/>
          </a:prstGeom>
          <a:ln>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5364088" y="5589240"/>
            <a:ext cx="2160240" cy="864096"/>
          </a:xfrm>
          <a:prstGeom prst="rect">
            <a:avLst/>
          </a:prstGeom>
          <a:noFill/>
          <a:ln w="19050" cmpd="sng">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FF"/>
                </a:solidFill>
              </a:rPr>
              <a:t>LAND DATA</a:t>
            </a:r>
            <a:endParaRPr lang="en-US" dirty="0">
              <a:solidFill>
                <a:srgbClr val="0000FF"/>
              </a:solidFill>
            </a:endParaRPr>
          </a:p>
        </p:txBody>
      </p:sp>
      <p:cxnSp>
        <p:nvCxnSpPr>
          <p:cNvPr id="33" name="Straight Arrow Connector 32"/>
          <p:cNvCxnSpPr>
            <a:stCxn id="32" idx="1"/>
          </p:cNvCxnSpPr>
          <p:nvPr/>
        </p:nvCxnSpPr>
        <p:spPr>
          <a:xfrm flipH="1" flipV="1">
            <a:off x="4283968" y="5301208"/>
            <a:ext cx="1080120" cy="72008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51520" y="920914"/>
            <a:ext cx="8064896" cy="707886"/>
          </a:xfrm>
          <a:prstGeom prst="rect">
            <a:avLst/>
          </a:prstGeom>
          <a:noFill/>
        </p:spPr>
        <p:txBody>
          <a:bodyPr wrap="square" rtlCol="0">
            <a:spAutoFit/>
          </a:bodyPr>
          <a:lstStyle/>
          <a:p>
            <a:r>
              <a:rPr lang="en-GB" sz="2000" b="1" u="sng" dirty="0" smtClean="0"/>
              <a:t>Current approach</a:t>
            </a:r>
            <a:r>
              <a:rPr lang="en-GB" sz="2000" b="1" dirty="0" smtClean="0"/>
              <a:t>--surface fluxes as boundary  conditions:  </a:t>
            </a:r>
            <a:r>
              <a:rPr lang="en-GB" sz="2000" i="1" dirty="0">
                <a:solidFill>
                  <a:srgbClr val="FF0000"/>
                </a:solidFill>
              </a:rPr>
              <a:t>Easy </a:t>
            </a:r>
            <a:r>
              <a:rPr lang="en-GB" sz="2000" i="1" dirty="0" smtClean="0">
                <a:solidFill>
                  <a:srgbClr val="FF0000"/>
                </a:solidFill>
              </a:rPr>
              <a:t> to implement</a:t>
            </a:r>
            <a:r>
              <a:rPr lang="en-GB" sz="2000" i="1" dirty="0">
                <a:solidFill>
                  <a:srgbClr val="FF0000"/>
                </a:solidFill>
              </a:rPr>
              <a:t>,  but Information not used to ‘improve’ biosphere model</a:t>
            </a:r>
            <a:r>
              <a:rPr lang="en-GB" sz="2000" i="1" dirty="0"/>
              <a:t>.       </a:t>
            </a:r>
            <a:r>
              <a:rPr lang="en-GB" sz="2000" b="1" dirty="0" smtClean="0"/>
              <a:t> </a:t>
            </a:r>
            <a:endParaRPr lang="en-GB" sz="2000" b="1" dirty="0"/>
          </a:p>
        </p:txBody>
      </p:sp>
      <p:cxnSp>
        <p:nvCxnSpPr>
          <p:cNvPr id="9" name="Straight Arrow Connector 8"/>
          <p:cNvCxnSpPr/>
          <p:nvPr/>
        </p:nvCxnSpPr>
        <p:spPr>
          <a:xfrm>
            <a:off x="2987824" y="3284984"/>
            <a:ext cx="0" cy="566401"/>
          </a:xfrm>
          <a:prstGeom prst="straightConnector1">
            <a:avLst/>
          </a:prstGeom>
          <a:ln w="19050">
            <a:prstDash val="sysDash"/>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5496" y="5805264"/>
            <a:ext cx="4788532" cy="923330"/>
          </a:xfrm>
          <a:prstGeom prst="rect">
            <a:avLst/>
          </a:prstGeom>
          <a:noFill/>
        </p:spPr>
        <p:txBody>
          <a:bodyPr wrap="square" rtlCol="0">
            <a:spAutoFit/>
          </a:bodyPr>
          <a:lstStyle/>
          <a:p>
            <a:pPr marL="285750" indent="-285750">
              <a:buFont typeface="Wingdings" panose="05000000000000000000" pitchFamily="2" charset="2"/>
              <a:buChar char="v"/>
            </a:pPr>
            <a:r>
              <a:rPr lang="en-GB" dirty="0" smtClean="0">
                <a:solidFill>
                  <a:srgbClr val="FF0000"/>
                </a:solidFill>
              </a:rPr>
              <a:t>For most top-down inversion system, LSM has just been used to provide prior estimates, </a:t>
            </a:r>
            <a:r>
              <a:rPr lang="en-GB" b="1" i="1" dirty="0" smtClean="0">
                <a:solidFill>
                  <a:srgbClr val="FF0000"/>
                </a:solidFill>
              </a:rPr>
              <a:t>with no information on uncertainties</a:t>
            </a:r>
            <a:r>
              <a:rPr lang="en-GB" dirty="0" smtClean="0">
                <a:solidFill>
                  <a:srgbClr val="FF0000"/>
                </a:solidFill>
              </a:rPr>
              <a:t> </a:t>
            </a:r>
            <a:endParaRPr lang="en-GB" dirty="0">
              <a:solidFill>
                <a:srgbClr val="FF0000"/>
              </a:solidFill>
            </a:endParaRPr>
          </a:p>
        </p:txBody>
      </p:sp>
      <p:sp>
        <p:nvSpPr>
          <p:cNvPr id="13" name="TextBox 12"/>
          <p:cNvSpPr txBox="1"/>
          <p:nvPr/>
        </p:nvSpPr>
        <p:spPr>
          <a:xfrm>
            <a:off x="0" y="121856"/>
            <a:ext cx="9144000" cy="892552"/>
          </a:xfrm>
          <a:prstGeom prst="rect">
            <a:avLst/>
          </a:prstGeom>
          <a:noFill/>
        </p:spPr>
        <p:txBody>
          <a:bodyPr wrap="square" rtlCol="0">
            <a:spAutoFit/>
          </a:bodyPr>
          <a:lstStyle/>
          <a:p>
            <a:r>
              <a:rPr lang="en-GB" sz="2600" b="1" dirty="0" smtClean="0"/>
              <a:t>III. Model framework for integrating </a:t>
            </a:r>
            <a:r>
              <a:rPr lang="en-GB" sz="2600" b="1" dirty="0"/>
              <a:t>atmosphere and </a:t>
            </a:r>
            <a:r>
              <a:rPr lang="en-GB" sz="2600" b="1" dirty="0" smtClean="0"/>
              <a:t>land-surface carbon constraints</a:t>
            </a:r>
          </a:p>
        </p:txBody>
      </p:sp>
    </p:spTree>
    <p:extLst>
      <p:ext uri="{BB962C8B-B14F-4D97-AF65-F5344CB8AC3E}">
        <p14:creationId xmlns:p14="http://schemas.microsoft.com/office/powerpoint/2010/main" val="15049495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1640" y="2060848"/>
            <a:ext cx="2736304" cy="10801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Atmosphere</a:t>
            </a:r>
            <a:endParaRPr lang="en-US" dirty="0"/>
          </a:p>
        </p:txBody>
      </p:sp>
      <p:sp>
        <p:nvSpPr>
          <p:cNvPr id="5" name="Rectangle 4"/>
          <p:cNvSpPr/>
          <p:nvPr/>
        </p:nvSpPr>
        <p:spPr>
          <a:xfrm>
            <a:off x="1331640" y="4077072"/>
            <a:ext cx="2736304" cy="10801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Land</a:t>
            </a:r>
            <a:endParaRPr lang="en-US" dirty="0"/>
          </a:p>
        </p:txBody>
      </p:sp>
      <p:sp>
        <p:nvSpPr>
          <p:cNvPr id="6" name="Rectangle 5"/>
          <p:cNvSpPr/>
          <p:nvPr/>
        </p:nvSpPr>
        <p:spPr>
          <a:xfrm>
            <a:off x="5004048" y="4077072"/>
            <a:ext cx="2736304" cy="10801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Ocean</a:t>
            </a:r>
            <a:endParaRPr lang="en-US" dirty="0"/>
          </a:p>
        </p:txBody>
      </p:sp>
      <p:sp>
        <p:nvSpPr>
          <p:cNvPr id="4" name="Rectangle 3"/>
          <p:cNvSpPr/>
          <p:nvPr/>
        </p:nvSpPr>
        <p:spPr>
          <a:xfrm>
            <a:off x="1043608" y="1628800"/>
            <a:ext cx="3312368" cy="3816424"/>
          </a:xfrm>
          <a:prstGeom prst="rect">
            <a:avLst/>
          </a:prstGeom>
          <a:noFill/>
          <a:ln w="28575" cmpd="sng">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a:stCxn id="2" idx="2"/>
            <a:endCxn id="5" idx="0"/>
          </p:cNvCxnSpPr>
          <p:nvPr/>
        </p:nvCxnSpPr>
        <p:spPr>
          <a:xfrm>
            <a:off x="2699792" y="3140968"/>
            <a:ext cx="0" cy="936104"/>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355976" y="4581128"/>
            <a:ext cx="648072" cy="0"/>
          </a:xfrm>
          <a:prstGeom prst="straightConnector1">
            <a:avLst/>
          </a:prstGeom>
          <a:ln>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4427984" y="2636912"/>
            <a:ext cx="936104"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5364088" y="2204864"/>
            <a:ext cx="2160240" cy="864096"/>
          </a:xfrm>
          <a:prstGeom prst="rect">
            <a:avLst/>
          </a:prstGeom>
          <a:noFill/>
          <a:ln w="19050" cmpd="sng">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FF"/>
                </a:solidFill>
              </a:rPr>
              <a:t>ATMOS/LAND DATA</a:t>
            </a:r>
            <a:endParaRPr lang="en-US" dirty="0">
              <a:solidFill>
                <a:srgbClr val="0000FF"/>
              </a:solidFill>
            </a:endParaRPr>
          </a:p>
        </p:txBody>
      </p:sp>
      <p:sp>
        <p:nvSpPr>
          <p:cNvPr id="20" name="Rectangle 19"/>
          <p:cNvSpPr/>
          <p:nvPr/>
        </p:nvSpPr>
        <p:spPr>
          <a:xfrm>
            <a:off x="1796687" y="1196752"/>
            <a:ext cx="1832105" cy="369332"/>
          </a:xfrm>
          <a:prstGeom prst="rect">
            <a:avLst/>
          </a:prstGeom>
        </p:spPr>
        <p:txBody>
          <a:bodyPr wrap="none">
            <a:spAutoFit/>
          </a:bodyPr>
          <a:lstStyle/>
          <a:p>
            <a:pPr algn="ctr"/>
            <a:r>
              <a:rPr lang="en-US" dirty="0" smtClean="0">
                <a:solidFill>
                  <a:srgbClr val="008000"/>
                </a:solidFill>
              </a:rPr>
              <a:t>COUPLED MODEL</a:t>
            </a:r>
            <a:endParaRPr lang="en-US" dirty="0">
              <a:solidFill>
                <a:srgbClr val="008000"/>
              </a:solidFill>
            </a:endParaRPr>
          </a:p>
        </p:txBody>
      </p:sp>
      <p:cxnSp>
        <p:nvCxnSpPr>
          <p:cNvPr id="11" name="Straight Arrow Connector 10"/>
          <p:cNvCxnSpPr/>
          <p:nvPr/>
        </p:nvCxnSpPr>
        <p:spPr>
          <a:xfrm>
            <a:off x="4427984" y="3356992"/>
            <a:ext cx="576064" cy="1008112"/>
          </a:xfrm>
          <a:prstGeom prst="straightConnector1">
            <a:avLst/>
          </a:prstGeom>
          <a:ln>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636440" y="3717032"/>
            <a:ext cx="1497413" cy="369332"/>
          </a:xfrm>
          <a:prstGeom prst="rect">
            <a:avLst/>
          </a:prstGeom>
        </p:spPr>
        <p:txBody>
          <a:bodyPr wrap="none">
            <a:spAutoFit/>
          </a:bodyPr>
          <a:lstStyle/>
          <a:p>
            <a:pPr algn="ctr"/>
            <a:r>
              <a:rPr lang="en-US" dirty="0" smtClean="0">
                <a:solidFill>
                  <a:srgbClr val="008000"/>
                </a:solidFill>
              </a:rPr>
              <a:t>MODEL/DATA</a:t>
            </a:r>
            <a:endParaRPr lang="en-US" dirty="0">
              <a:solidFill>
                <a:srgbClr val="008000"/>
              </a:solidFill>
            </a:endParaRPr>
          </a:p>
        </p:txBody>
      </p:sp>
      <p:sp>
        <p:nvSpPr>
          <p:cNvPr id="15" name="TextBox 14"/>
          <p:cNvSpPr txBox="1"/>
          <p:nvPr/>
        </p:nvSpPr>
        <p:spPr>
          <a:xfrm>
            <a:off x="0" y="260648"/>
            <a:ext cx="8892480" cy="830997"/>
          </a:xfrm>
          <a:prstGeom prst="rect">
            <a:avLst/>
          </a:prstGeom>
          <a:noFill/>
        </p:spPr>
        <p:txBody>
          <a:bodyPr wrap="square" rtlCol="0">
            <a:spAutoFit/>
          </a:bodyPr>
          <a:lstStyle/>
          <a:p>
            <a:r>
              <a:rPr lang="en-GB" sz="2400" b="1" u="sng" dirty="0" smtClean="0"/>
              <a:t>Future  system</a:t>
            </a:r>
            <a:r>
              <a:rPr lang="en-GB" sz="2400" b="1" dirty="0" smtClean="0"/>
              <a:t>:  prognostic biosphere model will be part of the data assimilation system. </a:t>
            </a:r>
            <a:endParaRPr lang="en-GB" sz="2400" b="1" dirty="0"/>
          </a:p>
        </p:txBody>
      </p:sp>
      <p:sp>
        <p:nvSpPr>
          <p:cNvPr id="7" name="TextBox 6"/>
          <p:cNvSpPr txBox="1"/>
          <p:nvPr/>
        </p:nvSpPr>
        <p:spPr>
          <a:xfrm>
            <a:off x="0" y="5665440"/>
            <a:ext cx="8964488" cy="1015663"/>
          </a:xfrm>
          <a:prstGeom prst="rect">
            <a:avLst/>
          </a:prstGeom>
          <a:noFill/>
        </p:spPr>
        <p:txBody>
          <a:bodyPr wrap="square" rtlCol="0">
            <a:spAutoFit/>
          </a:bodyPr>
          <a:lstStyle/>
          <a:p>
            <a:r>
              <a:rPr lang="en-GB" sz="2000" b="1" u="sng" dirty="0" smtClean="0"/>
              <a:t>Advantages</a:t>
            </a:r>
            <a:r>
              <a:rPr lang="en-GB" sz="2000" dirty="0" smtClean="0"/>
              <a:t>: Simultaneously assimilate </a:t>
            </a:r>
            <a:r>
              <a:rPr lang="en-GB" sz="2000" b="1" u="sng" dirty="0" smtClean="0"/>
              <a:t>multiple</a:t>
            </a:r>
            <a:r>
              <a:rPr lang="en-GB" sz="2000" b="1" dirty="0" smtClean="0"/>
              <a:t> observation data sets</a:t>
            </a:r>
            <a:r>
              <a:rPr lang="en-GB" sz="2000" dirty="0" smtClean="0"/>
              <a:t> to optimize biosphere model</a:t>
            </a:r>
            <a:r>
              <a:rPr lang="en-GB" sz="2000" dirty="0" smtClean="0"/>
              <a:t>.  </a:t>
            </a:r>
          </a:p>
          <a:p>
            <a:r>
              <a:rPr lang="en-GB" sz="2000" i="1" dirty="0" smtClean="0"/>
              <a:t>Existing systems include  CCDAS (EU); SPEEDY-VEGAS (US) etc.  </a:t>
            </a:r>
            <a:r>
              <a:rPr lang="en-GB" sz="2000" dirty="0" smtClean="0"/>
              <a:t>   </a:t>
            </a:r>
            <a:endParaRPr lang="en-GB" sz="2000" dirty="0"/>
          </a:p>
        </p:txBody>
      </p:sp>
    </p:spTree>
    <p:extLst>
      <p:ext uri="{BB962C8B-B14F-4D97-AF65-F5344CB8AC3E}">
        <p14:creationId xmlns:p14="http://schemas.microsoft.com/office/powerpoint/2010/main" val="583176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9560" y="2446020"/>
            <a:ext cx="1493520" cy="111252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t>Atmosphere analysis</a:t>
            </a:r>
            <a:endParaRPr lang="en-GB" sz="2000" dirty="0"/>
          </a:p>
        </p:txBody>
      </p:sp>
      <p:sp>
        <p:nvSpPr>
          <p:cNvPr id="5" name="Rectangle 4"/>
          <p:cNvSpPr/>
          <p:nvPr/>
        </p:nvSpPr>
        <p:spPr>
          <a:xfrm>
            <a:off x="2392680" y="1249680"/>
            <a:ext cx="1219200" cy="13258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t>CTM</a:t>
            </a:r>
            <a:endParaRPr lang="en-GB" sz="2000" dirty="0"/>
          </a:p>
        </p:txBody>
      </p:sp>
      <p:sp>
        <p:nvSpPr>
          <p:cNvPr id="6" name="Rectangle 5"/>
          <p:cNvSpPr/>
          <p:nvPr/>
        </p:nvSpPr>
        <p:spPr>
          <a:xfrm>
            <a:off x="2392680" y="3741420"/>
            <a:ext cx="1234440" cy="13792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t>Biosphere</a:t>
            </a:r>
          </a:p>
          <a:p>
            <a:pPr algn="ctr"/>
            <a:r>
              <a:rPr lang="en-GB" sz="2000" dirty="0" smtClean="0"/>
              <a:t>model</a:t>
            </a:r>
            <a:endParaRPr lang="en-GB" sz="2000" dirty="0"/>
          </a:p>
        </p:txBody>
      </p:sp>
      <p:sp>
        <p:nvSpPr>
          <p:cNvPr id="7" name="Oval 6"/>
          <p:cNvSpPr/>
          <p:nvPr/>
        </p:nvSpPr>
        <p:spPr>
          <a:xfrm>
            <a:off x="4160520" y="2148840"/>
            <a:ext cx="2560320" cy="17068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err="1" smtClean="0"/>
              <a:t>EnKF</a:t>
            </a:r>
            <a:endParaRPr lang="en-GB" sz="2400" dirty="0"/>
          </a:p>
        </p:txBody>
      </p:sp>
      <p:sp>
        <p:nvSpPr>
          <p:cNvPr id="8" name="Rounded Rectangle 7"/>
          <p:cNvSpPr/>
          <p:nvPr/>
        </p:nvSpPr>
        <p:spPr>
          <a:xfrm>
            <a:off x="6979920" y="1226820"/>
            <a:ext cx="1767840" cy="1135380"/>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Atmospheric  observations s</a:t>
            </a:r>
            <a:endParaRPr lang="en-GB" dirty="0"/>
          </a:p>
        </p:txBody>
      </p:sp>
      <p:sp>
        <p:nvSpPr>
          <p:cNvPr id="9" name="Rounded Rectangle 8"/>
          <p:cNvSpPr/>
          <p:nvPr/>
        </p:nvSpPr>
        <p:spPr>
          <a:xfrm>
            <a:off x="6995160" y="3295650"/>
            <a:ext cx="1767840" cy="1135380"/>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Land observations</a:t>
            </a:r>
          </a:p>
          <a:p>
            <a:pPr algn="ctr"/>
            <a:r>
              <a:rPr lang="en-GB" dirty="0" smtClean="0">
                <a:solidFill>
                  <a:schemeClr val="tx1"/>
                </a:solidFill>
              </a:rPr>
              <a:t>LAI/SIF/ </a:t>
            </a:r>
            <a:endParaRPr lang="en-GB" dirty="0">
              <a:solidFill>
                <a:schemeClr val="tx1"/>
              </a:solidFill>
            </a:endParaRPr>
          </a:p>
        </p:txBody>
      </p:sp>
      <p:sp>
        <p:nvSpPr>
          <p:cNvPr id="10" name="Rectangle 9"/>
          <p:cNvSpPr/>
          <p:nvPr/>
        </p:nvSpPr>
        <p:spPr>
          <a:xfrm>
            <a:off x="2087880" y="899160"/>
            <a:ext cx="1737360" cy="4511040"/>
          </a:xfrm>
          <a:prstGeom prst="rect">
            <a:avLst/>
          </a:prstGeom>
          <a:noFill/>
          <a:ln w="1270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3" name="Straight Arrow Connector 12"/>
          <p:cNvCxnSpPr/>
          <p:nvPr/>
        </p:nvCxnSpPr>
        <p:spPr>
          <a:xfrm>
            <a:off x="1760220" y="3173730"/>
            <a:ext cx="65532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endCxn id="5" idx="1"/>
          </p:cNvCxnSpPr>
          <p:nvPr/>
        </p:nvCxnSpPr>
        <p:spPr>
          <a:xfrm flipV="1">
            <a:off x="1752600" y="1912620"/>
            <a:ext cx="640080" cy="6629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956560" y="2682240"/>
            <a:ext cx="0" cy="10096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7" idx="4"/>
          </p:cNvCxnSpPr>
          <p:nvPr/>
        </p:nvCxnSpPr>
        <p:spPr>
          <a:xfrm flipH="1">
            <a:off x="3825240" y="3855720"/>
            <a:ext cx="1615440" cy="853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3627120" y="3444240"/>
            <a:ext cx="746760" cy="419100"/>
          </a:xfrm>
          <a:prstGeom prst="straightConnector1">
            <a:avLst/>
          </a:prstGeom>
          <a:ln>
            <a:solidFill>
              <a:srgbClr val="92D05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5" idx="3"/>
          </p:cNvCxnSpPr>
          <p:nvPr/>
        </p:nvCxnSpPr>
        <p:spPr>
          <a:xfrm>
            <a:off x="3611880" y="1912620"/>
            <a:ext cx="1615440" cy="236220"/>
          </a:xfrm>
          <a:prstGeom prst="straightConnector1">
            <a:avLst/>
          </a:prstGeom>
          <a:ln>
            <a:solidFill>
              <a:schemeClr val="accent2"/>
            </a:solidFill>
            <a:tailEnd type="arrow"/>
          </a:ln>
        </p:spPr>
        <p:style>
          <a:lnRef idx="2">
            <a:schemeClr val="accent5"/>
          </a:lnRef>
          <a:fillRef idx="0">
            <a:schemeClr val="accent5"/>
          </a:fillRef>
          <a:effectRef idx="1">
            <a:schemeClr val="accent5"/>
          </a:effectRef>
          <a:fontRef idx="minor">
            <a:schemeClr val="tx1"/>
          </a:fontRef>
        </p:style>
      </p:cxnSp>
      <p:sp>
        <p:nvSpPr>
          <p:cNvPr id="25" name="TextBox 24"/>
          <p:cNvSpPr txBox="1"/>
          <p:nvPr/>
        </p:nvSpPr>
        <p:spPr>
          <a:xfrm>
            <a:off x="1828800" y="529828"/>
            <a:ext cx="2316480" cy="369332"/>
          </a:xfrm>
          <a:prstGeom prst="rect">
            <a:avLst/>
          </a:prstGeom>
          <a:noFill/>
        </p:spPr>
        <p:txBody>
          <a:bodyPr wrap="square" rtlCol="0">
            <a:spAutoFit/>
          </a:bodyPr>
          <a:lstStyle/>
          <a:p>
            <a:r>
              <a:rPr lang="en-GB" dirty="0" smtClean="0"/>
              <a:t>Ensemble forecast </a:t>
            </a:r>
            <a:endParaRPr lang="en-GB" dirty="0"/>
          </a:p>
        </p:txBody>
      </p:sp>
      <p:sp>
        <p:nvSpPr>
          <p:cNvPr id="26" name="TextBox 25"/>
          <p:cNvSpPr txBox="1"/>
          <p:nvPr/>
        </p:nvSpPr>
        <p:spPr>
          <a:xfrm>
            <a:off x="4000500" y="4724400"/>
            <a:ext cx="2301240" cy="830997"/>
          </a:xfrm>
          <a:prstGeom prst="rect">
            <a:avLst/>
          </a:prstGeom>
          <a:noFill/>
        </p:spPr>
        <p:txBody>
          <a:bodyPr wrap="square" rtlCol="0">
            <a:spAutoFit/>
          </a:bodyPr>
          <a:lstStyle/>
          <a:p>
            <a:r>
              <a:rPr lang="en-GB" sz="2400" b="1" dirty="0" smtClean="0"/>
              <a:t>Optimized parameters</a:t>
            </a:r>
            <a:endParaRPr lang="en-GB" sz="2400" b="1" dirty="0"/>
          </a:p>
        </p:txBody>
      </p:sp>
      <p:sp>
        <p:nvSpPr>
          <p:cNvPr id="27" name="TextBox 26"/>
          <p:cNvSpPr txBox="1"/>
          <p:nvPr/>
        </p:nvSpPr>
        <p:spPr>
          <a:xfrm>
            <a:off x="198120" y="1912620"/>
            <a:ext cx="1341120" cy="369332"/>
          </a:xfrm>
          <a:prstGeom prst="rect">
            <a:avLst/>
          </a:prstGeom>
          <a:noFill/>
        </p:spPr>
        <p:txBody>
          <a:bodyPr wrap="square" rtlCol="0">
            <a:spAutoFit/>
          </a:bodyPr>
          <a:lstStyle/>
          <a:p>
            <a:r>
              <a:rPr lang="en-GB" dirty="0" smtClean="0">
                <a:solidFill>
                  <a:srgbClr val="FF0000"/>
                </a:solidFill>
              </a:rPr>
              <a:t>Driving data</a:t>
            </a:r>
            <a:endParaRPr lang="en-GB" dirty="0">
              <a:solidFill>
                <a:srgbClr val="FF0000"/>
              </a:solidFill>
            </a:endParaRPr>
          </a:p>
        </p:txBody>
      </p:sp>
      <p:cxnSp>
        <p:nvCxnSpPr>
          <p:cNvPr id="31" name="Straight Arrow Connector 30"/>
          <p:cNvCxnSpPr/>
          <p:nvPr/>
        </p:nvCxnSpPr>
        <p:spPr>
          <a:xfrm flipH="1">
            <a:off x="6316980" y="1725930"/>
            <a:ext cx="624840" cy="6629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6355080" y="3535680"/>
            <a:ext cx="64008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98120" y="5471160"/>
            <a:ext cx="8945880" cy="1508105"/>
          </a:xfrm>
          <a:prstGeom prst="rect">
            <a:avLst/>
          </a:prstGeom>
          <a:noFill/>
        </p:spPr>
        <p:txBody>
          <a:bodyPr wrap="square" rtlCol="0">
            <a:spAutoFit/>
          </a:bodyPr>
          <a:lstStyle/>
          <a:p>
            <a:r>
              <a:rPr lang="en-GB" dirty="0" smtClean="0"/>
              <a:t>Challenges:  </a:t>
            </a:r>
          </a:p>
          <a:p>
            <a:r>
              <a:rPr lang="en-GB" b="1" dirty="0" smtClean="0"/>
              <a:t>Ill-conditioned ;    under-constrained,  nonlinear, computationally  expensive for CTM</a:t>
            </a:r>
          </a:p>
          <a:p>
            <a:r>
              <a:rPr lang="en-GB" sz="2800" dirty="0" smtClean="0">
                <a:solidFill>
                  <a:srgbClr val="FF0000"/>
                </a:solidFill>
              </a:rPr>
              <a:t>We simplify the process  by using  Quasi-sequential data assimilation approach. </a:t>
            </a:r>
            <a:endParaRPr lang="en-GB" sz="2800" dirty="0">
              <a:solidFill>
                <a:srgbClr val="FF0000"/>
              </a:solidFill>
            </a:endParaRPr>
          </a:p>
        </p:txBody>
      </p:sp>
    </p:spTree>
    <p:extLst>
      <p:ext uri="{BB962C8B-B14F-4D97-AF65-F5344CB8AC3E}">
        <p14:creationId xmlns:p14="http://schemas.microsoft.com/office/powerpoint/2010/main" val="14136183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9560" y="2446020"/>
            <a:ext cx="1493520" cy="111252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t>Atmosphere analysis</a:t>
            </a:r>
            <a:endParaRPr lang="en-GB" sz="2000" dirty="0"/>
          </a:p>
        </p:txBody>
      </p:sp>
      <p:sp>
        <p:nvSpPr>
          <p:cNvPr id="5" name="Rectangle 4"/>
          <p:cNvSpPr/>
          <p:nvPr/>
        </p:nvSpPr>
        <p:spPr>
          <a:xfrm>
            <a:off x="2560320" y="1249680"/>
            <a:ext cx="1219200" cy="13258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t>CTM</a:t>
            </a:r>
            <a:endParaRPr lang="en-GB" sz="2000" dirty="0"/>
          </a:p>
        </p:txBody>
      </p:sp>
      <p:sp>
        <p:nvSpPr>
          <p:cNvPr id="6" name="Rectangle 5"/>
          <p:cNvSpPr/>
          <p:nvPr/>
        </p:nvSpPr>
        <p:spPr>
          <a:xfrm>
            <a:off x="2560320" y="3741420"/>
            <a:ext cx="1234440" cy="13792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t>Simplified Biosphere</a:t>
            </a:r>
          </a:p>
          <a:p>
            <a:pPr algn="ctr"/>
            <a:r>
              <a:rPr lang="en-GB" sz="2000" dirty="0" smtClean="0"/>
              <a:t>model</a:t>
            </a:r>
            <a:endParaRPr lang="en-GB" sz="2000" dirty="0"/>
          </a:p>
        </p:txBody>
      </p:sp>
      <p:sp>
        <p:nvSpPr>
          <p:cNvPr id="7" name="Oval 6"/>
          <p:cNvSpPr/>
          <p:nvPr/>
        </p:nvSpPr>
        <p:spPr>
          <a:xfrm>
            <a:off x="4160520" y="2148840"/>
            <a:ext cx="2560320" cy="17068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err="1" smtClean="0"/>
              <a:t>EnKF</a:t>
            </a:r>
            <a:endParaRPr lang="en-GB" sz="2400" dirty="0"/>
          </a:p>
        </p:txBody>
      </p:sp>
      <p:sp>
        <p:nvSpPr>
          <p:cNvPr id="8" name="Rounded Rectangle 7"/>
          <p:cNvSpPr/>
          <p:nvPr/>
        </p:nvSpPr>
        <p:spPr>
          <a:xfrm>
            <a:off x="6979920" y="1226820"/>
            <a:ext cx="1767840" cy="1135380"/>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Atmospheric  observations s</a:t>
            </a:r>
            <a:endParaRPr lang="en-GB" dirty="0"/>
          </a:p>
        </p:txBody>
      </p:sp>
      <p:sp>
        <p:nvSpPr>
          <p:cNvPr id="9" name="Rounded Rectangle 8"/>
          <p:cNvSpPr/>
          <p:nvPr/>
        </p:nvSpPr>
        <p:spPr>
          <a:xfrm>
            <a:off x="6995160" y="3558540"/>
            <a:ext cx="1767840" cy="1135380"/>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Some Land data (e.g., SIF)</a:t>
            </a:r>
            <a:endParaRPr lang="en-GB" dirty="0">
              <a:solidFill>
                <a:schemeClr val="tx1"/>
              </a:solidFill>
            </a:endParaRPr>
          </a:p>
        </p:txBody>
      </p:sp>
      <p:sp>
        <p:nvSpPr>
          <p:cNvPr id="10" name="Rectangle 9"/>
          <p:cNvSpPr/>
          <p:nvPr/>
        </p:nvSpPr>
        <p:spPr>
          <a:xfrm>
            <a:off x="2255520" y="899160"/>
            <a:ext cx="1737360" cy="4511040"/>
          </a:xfrm>
          <a:prstGeom prst="rect">
            <a:avLst/>
          </a:prstGeom>
          <a:noFill/>
          <a:ln w="1270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3" name="Straight Arrow Connector 12"/>
          <p:cNvCxnSpPr/>
          <p:nvPr/>
        </p:nvCxnSpPr>
        <p:spPr>
          <a:xfrm>
            <a:off x="1927860" y="3516630"/>
            <a:ext cx="65532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endCxn id="5" idx="1"/>
          </p:cNvCxnSpPr>
          <p:nvPr/>
        </p:nvCxnSpPr>
        <p:spPr>
          <a:xfrm flipV="1">
            <a:off x="1828800" y="1912620"/>
            <a:ext cx="731520" cy="952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3169920" y="2682240"/>
            <a:ext cx="0" cy="10096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7" idx="4"/>
          </p:cNvCxnSpPr>
          <p:nvPr/>
        </p:nvCxnSpPr>
        <p:spPr>
          <a:xfrm flipH="1">
            <a:off x="3825240" y="3855720"/>
            <a:ext cx="1615440" cy="853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3627120" y="3444240"/>
            <a:ext cx="746760" cy="419100"/>
          </a:xfrm>
          <a:prstGeom prst="straightConnector1">
            <a:avLst/>
          </a:prstGeom>
          <a:ln>
            <a:solidFill>
              <a:srgbClr val="92D05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5" idx="3"/>
          </p:cNvCxnSpPr>
          <p:nvPr/>
        </p:nvCxnSpPr>
        <p:spPr>
          <a:xfrm>
            <a:off x="3779520" y="1912620"/>
            <a:ext cx="1615440" cy="236220"/>
          </a:xfrm>
          <a:prstGeom prst="straightConnector1">
            <a:avLst/>
          </a:prstGeom>
          <a:ln>
            <a:solidFill>
              <a:schemeClr val="accent2"/>
            </a:solidFill>
            <a:tailEnd type="arrow"/>
          </a:ln>
        </p:spPr>
        <p:style>
          <a:lnRef idx="2">
            <a:schemeClr val="accent5"/>
          </a:lnRef>
          <a:fillRef idx="0">
            <a:schemeClr val="accent5"/>
          </a:fillRef>
          <a:effectRef idx="1">
            <a:schemeClr val="accent5"/>
          </a:effectRef>
          <a:fontRef idx="minor">
            <a:schemeClr val="tx1"/>
          </a:fontRef>
        </p:style>
      </p:cxnSp>
      <p:sp>
        <p:nvSpPr>
          <p:cNvPr id="25" name="TextBox 24"/>
          <p:cNvSpPr txBox="1"/>
          <p:nvPr/>
        </p:nvSpPr>
        <p:spPr>
          <a:xfrm>
            <a:off x="2118360" y="468868"/>
            <a:ext cx="2316480" cy="369332"/>
          </a:xfrm>
          <a:prstGeom prst="rect">
            <a:avLst/>
          </a:prstGeom>
          <a:noFill/>
        </p:spPr>
        <p:txBody>
          <a:bodyPr wrap="square" rtlCol="0">
            <a:spAutoFit/>
          </a:bodyPr>
          <a:lstStyle/>
          <a:p>
            <a:r>
              <a:rPr lang="en-GB" dirty="0" smtClean="0"/>
              <a:t>Ensemble forecast </a:t>
            </a:r>
            <a:endParaRPr lang="en-GB" dirty="0"/>
          </a:p>
        </p:txBody>
      </p:sp>
      <p:sp>
        <p:nvSpPr>
          <p:cNvPr id="26" name="TextBox 25"/>
          <p:cNvSpPr txBox="1"/>
          <p:nvPr/>
        </p:nvSpPr>
        <p:spPr>
          <a:xfrm>
            <a:off x="3825240" y="4088130"/>
            <a:ext cx="2301240" cy="830997"/>
          </a:xfrm>
          <a:prstGeom prst="rect">
            <a:avLst/>
          </a:prstGeom>
          <a:noFill/>
        </p:spPr>
        <p:txBody>
          <a:bodyPr wrap="square" rtlCol="0">
            <a:spAutoFit/>
          </a:bodyPr>
          <a:lstStyle/>
          <a:p>
            <a:r>
              <a:rPr lang="en-GB" sz="2400" b="1" dirty="0" smtClean="0"/>
              <a:t>Optimized parameters</a:t>
            </a:r>
            <a:endParaRPr lang="en-GB" sz="2400" b="1" dirty="0"/>
          </a:p>
        </p:txBody>
      </p:sp>
      <p:sp>
        <p:nvSpPr>
          <p:cNvPr id="27" name="TextBox 26"/>
          <p:cNvSpPr txBox="1"/>
          <p:nvPr/>
        </p:nvSpPr>
        <p:spPr>
          <a:xfrm>
            <a:off x="198120" y="1912620"/>
            <a:ext cx="1341120" cy="369332"/>
          </a:xfrm>
          <a:prstGeom prst="rect">
            <a:avLst/>
          </a:prstGeom>
          <a:noFill/>
        </p:spPr>
        <p:txBody>
          <a:bodyPr wrap="square" rtlCol="0">
            <a:spAutoFit/>
          </a:bodyPr>
          <a:lstStyle/>
          <a:p>
            <a:r>
              <a:rPr lang="en-GB" dirty="0" smtClean="0">
                <a:solidFill>
                  <a:srgbClr val="FF0000"/>
                </a:solidFill>
              </a:rPr>
              <a:t>Driving data</a:t>
            </a:r>
            <a:endParaRPr lang="en-GB" dirty="0">
              <a:solidFill>
                <a:srgbClr val="FF0000"/>
              </a:solidFill>
            </a:endParaRPr>
          </a:p>
        </p:txBody>
      </p:sp>
      <p:cxnSp>
        <p:nvCxnSpPr>
          <p:cNvPr id="31" name="Straight Arrow Connector 30"/>
          <p:cNvCxnSpPr/>
          <p:nvPr/>
        </p:nvCxnSpPr>
        <p:spPr>
          <a:xfrm flipH="1">
            <a:off x="6316980" y="1725930"/>
            <a:ext cx="624840" cy="6629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6355080" y="3535680"/>
            <a:ext cx="64008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Rounded Rectangle 20"/>
          <p:cNvSpPr/>
          <p:nvPr/>
        </p:nvSpPr>
        <p:spPr>
          <a:xfrm>
            <a:off x="137160" y="5511165"/>
            <a:ext cx="1767840" cy="1135380"/>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(Most) Land observations</a:t>
            </a:r>
            <a:endParaRPr lang="en-GB" dirty="0">
              <a:solidFill>
                <a:schemeClr val="tx1"/>
              </a:solidFill>
            </a:endParaRPr>
          </a:p>
        </p:txBody>
      </p:sp>
      <p:sp>
        <p:nvSpPr>
          <p:cNvPr id="2" name="Rectangle 1"/>
          <p:cNvSpPr/>
          <p:nvPr/>
        </p:nvSpPr>
        <p:spPr>
          <a:xfrm>
            <a:off x="274320" y="4116497"/>
            <a:ext cx="1447800" cy="7772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Full Biosphere model</a:t>
            </a:r>
            <a:endParaRPr lang="en-GB" dirty="0"/>
          </a:p>
        </p:txBody>
      </p:sp>
      <p:cxnSp>
        <p:nvCxnSpPr>
          <p:cNvPr id="11" name="Straight Arrow Connector 10"/>
          <p:cNvCxnSpPr/>
          <p:nvPr/>
        </p:nvCxnSpPr>
        <p:spPr>
          <a:xfrm flipV="1">
            <a:off x="1783080" y="4511040"/>
            <a:ext cx="769620" cy="266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074420" y="5033010"/>
            <a:ext cx="0" cy="6324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3" idx="2"/>
          </p:cNvCxnSpPr>
          <p:nvPr/>
        </p:nvCxnSpPr>
        <p:spPr>
          <a:xfrm flipH="1">
            <a:off x="1028700" y="3558540"/>
            <a:ext cx="7620" cy="5295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137160" y="3840480"/>
            <a:ext cx="1920240" cy="3002280"/>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Oval 34"/>
          <p:cNvSpPr/>
          <p:nvPr/>
        </p:nvSpPr>
        <p:spPr>
          <a:xfrm>
            <a:off x="3962400" y="5414010"/>
            <a:ext cx="5128260" cy="1329690"/>
          </a:xfrm>
          <a:prstGeom prst="ellipse">
            <a:avLst/>
          </a:prstGeom>
          <a:gradFill>
            <a:gsLst>
              <a:gs pos="0">
                <a:srgbClr val="FF3399"/>
              </a:gs>
              <a:gs pos="25000">
                <a:srgbClr val="FF6633"/>
              </a:gs>
              <a:gs pos="50000">
                <a:srgbClr val="FFFF00"/>
              </a:gs>
              <a:gs pos="75000">
                <a:srgbClr val="01A78F"/>
              </a:gs>
              <a:gs pos="100000">
                <a:srgbClr val="3366FF"/>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buAutoNum type="arabicPeriod"/>
            </a:pPr>
            <a:r>
              <a:rPr lang="en-GB" dirty="0" smtClean="0">
                <a:solidFill>
                  <a:schemeClr val="tx2"/>
                </a:solidFill>
              </a:rPr>
              <a:t>Off-line full biosphere  model data assimilation</a:t>
            </a:r>
          </a:p>
          <a:p>
            <a:pPr marL="342900" indent="-342900" algn="ctr">
              <a:buAutoNum type="arabicPeriod"/>
            </a:pPr>
            <a:r>
              <a:rPr lang="en-GB" dirty="0" smtClean="0">
                <a:solidFill>
                  <a:schemeClr val="tx2"/>
                </a:solidFill>
              </a:rPr>
              <a:t>Construct depends of NEE on only essential  land parameters</a:t>
            </a:r>
          </a:p>
          <a:p>
            <a:pPr marL="342900" indent="-342900" algn="ctr">
              <a:buAutoNum type="arabicPeriod"/>
            </a:pPr>
            <a:r>
              <a:rPr lang="en-GB" dirty="0" smtClean="0">
                <a:solidFill>
                  <a:schemeClr val="tx2"/>
                </a:solidFill>
              </a:rPr>
              <a:t>Assimilation centration data  </a:t>
            </a:r>
            <a:endParaRPr lang="en-GB" dirty="0">
              <a:solidFill>
                <a:schemeClr val="tx2"/>
              </a:solidFill>
            </a:endParaRPr>
          </a:p>
        </p:txBody>
      </p:sp>
    </p:spTree>
    <p:extLst>
      <p:ext uri="{BB962C8B-B14F-4D97-AF65-F5344CB8AC3E}">
        <p14:creationId xmlns:p14="http://schemas.microsoft.com/office/powerpoint/2010/main" val="3954390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520" y="944880"/>
            <a:ext cx="7162800" cy="3385542"/>
          </a:xfrm>
          <a:prstGeom prst="rect">
            <a:avLst/>
          </a:prstGeom>
          <a:noFill/>
        </p:spPr>
        <p:txBody>
          <a:bodyPr wrap="square" rtlCol="0">
            <a:spAutoFit/>
          </a:bodyPr>
          <a:lstStyle/>
          <a:p>
            <a:r>
              <a:rPr lang="en-GB" sz="2800" b="1" dirty="0" smtClean="0"/>
              <a:t>Currently,</a:t>
            </a:r>
          </a:p>
          <a:p>
            <a:pPr marL="342900" indent="-342900">
              <a:buAutoNum type="arabicPeriod"/>
            </a:pPr>
            <a:r>
              <a:rPr lang="en-GB" sz="2800" u="sng" dirty="0" smtClean="0"/>
              <a:t>off-line  </a:t>
            </a:r>
            <a:r>
              <a:rPr lang="en-GB" sz="2800" u="sng" dirty="0" err="1" smtClean="0"/>
              <a:t>biospheric</a:t>
            </a:r>
            <a:r>
              <a:rPr lang="en-GB" sz="2800" u="sng" dirty="0" smtClean="0"/>
              <a:t> model</a:t>
            </a:r>
            <a:r>
              <a:rPr lang="en-GB" sz="2800" dirty="0" smtClean="0"/>
              <a:t>:   CARDMOM</a:t>
            </a:r>
          </a:p>
          <a:p>
            <a:pPr marL="342900" indent="-342900">
              <a:buAutoNum type="arabicPeriod"/>
            </a:pPr>
            <a:r>
              <a:rPr lang="en-GB" sz="2800" dirty="0" smtClean="0"/>
              <a:t> </a:t>
            </a:r>
            <a:r>
              <a:rPr lang="en-GB" sz="2800" u="sng" dirty="0" smtClean="0"/>
              <a:t>Simplified model</a:t>
            </a:r>
            <a:r>
              <a:rPr lang="en-GB" sz="2800" dirty="0" smtClean="0"/>
              <a:t>:      Simplified  DALEC</a:t>
            </a:r>
          </a:p>
          <a:p>
            <a:pPr marL="342900" indent="-342900">
              <a:buAutoNum type="arabicPeriod"/>
            </a:pPr>
            <a:endParaRPr lang="en-GB" sz="2800" dirty="0"/>
          </a:p>
          <a:p>
            <a:pPr marL="342900" indent="-342900">
              <a:buAutoNum type="arabicPeriod"/>
            </a:pPr>
            <a:endParaRPr lang="en-GB" sz="2800" dirty="0" smtClean="0"/>
          </a:p>
          <a:p>
            <a:r>
              <a:rPr lang="en-GB" sz="2800" i="1" dirty="0" smtClean="0"/>
              <a:t>We plan  to design the system to be  flexible, and easy to use other models. </a:t>
            </a:r>
          </a:p>
          <a:p>
            <a:r>
              <a:rPr lang="en-GB" dirty="0" smtClean="0"/>
              <a:t> </a:t>
            </a:r>
            <a:endParaRPr lang="en-GB" dirty="0"/>
          </a:p>
        </p:txBody>
      </p:sp>
    </p:spTree>
    <p:extLst>
      <p:ext uri="{BB962C8B-B14F-4D97-AF65-F5344CB8AC3E}">
        <p14:creationId xmlns:p14="http://schemas.microsoft.com/office/powerpoint/2010/main" val="24688344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xmlns="" id="{34A9DE75-3294-0B4D-8D77-359F3DD1C184}"/>
              </a:ext>
            </a:extLst>
          </p:cNvPr>
          <p:cNvSpPr/>
          <p:nvPr/>
        </p:nvSpPr>
        <p:spPr>
          <a:xfrm>
            <a:off x="1039285" y="2331142"/>
            <a:ext cx="5342156" cy="1419889"/>
          </a:xfrm>
          <a:prstGeom prst="rect">
            <a:avLst/>
          </a:prstGeom>
          <a:solidFill>
            <a:schemeClr val="accent6"/>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44" tIns="41472" rIns="82944" bIns="41472" numCol="1" spcCol="0" rtlCol="0" fromWordArt="0" anchor="ctr" anchorCtr="0" forceAA="0" compatLnSpc="1">
            <a:prstTxWarp prst="textNoShape">
              <a:avLst/>
            </a:prstTxWarp>
            <a:noAutofit/>
          </a:bodyPr>
          <a:lstStyle/>
          <a:p>
            <a:pPr algn="ctr"/>
            <a:r>
              <a:rPr lang="en-US" sz="5443" dirty="0" err="1"/>
              <a:t>C</a:t>
            </a:r>
            <a:r>
              <a:rPr lang="en-US" sz="5443" baseline="-25000" dirty="0" err="1"/>
              <a:t>veg</a:t>
            </a:r>
            <a:endParaRPr lang="en-US" sz="5443" baseline="-25000" dirty="0"/>
          </a:p>
        </p:txBody>
      </p:sp>
      <p:sp>
        <p:nvSpPr>
          <p:cNvPr id="53" name="Rectangle 52">
            <a:extLst>
              <a:ext uri="{FF2B5EF4-FFF2-40B4-BE49-F238E27FC236}">
                <a16:creationId xmlns:a16="http://schemas.microsoft.com/office/drawing/2014/main" xmlns="" id="{83CE5C1A-0F71-F544-B519-115474818A1E}"/>
              </a:ext>
            </a:extLst>
          </p:cNvPr>
          <p:cNvSpPr/>
          <p:nvPr/>
        </p:nvSpPr>
        <p:spPr>
          <a:xfrm>
            <a:off x="1039285" y="4713751"/>
            <a:ext cx="5342156" cy="1419889"/>
          </a:xfrm>
          <a:prstGeom prst="rect">
            <a:avLst/>
          </a:prstGeom>
          <a:solidFill>
            <a:schemeClr val="accent6"/>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44" tIns="41472" rIns="82944" bIns="41472" numCol="1" spcCol="0" rtlCol="0" fromWordArt="0" anchor="ctr" anchorCtr="0" forceAA="0" compatLnSpc="1">
            <a:prstTxWarp prst="textNoShape">
              <a:avLst/>
            </a:prstTxWarp>
            <a:noAutofit/>
          </a:bodyPr>
          <a:lstStyle/>
          <a:p>
            <a:pPr algn="ctr"/>
            <a:r>
              <a:rPr lang="en-US" sz="5443" dirty="0" err="1"/>
              <a:t>C</a:t>
            </a:r>
            <a:r>
              <a:rPr lang="en-US" sz="5443" baseline="-25000" dirty="0" err="1"/>
              <a:t>soil</a:t>
            </a:r>
            <a:endParaRPr lang="en-US" sz="5443" baseline="-25000" dirty="0"/>
          </a:p>
        </p:txBody>
      </p:sp>
      <p:sp>
        <p:nvSpPr>
          <p:cNvPr id="55" name="TextBox 54">
            <a:extLst>
              <a:ext uri="{FF2B5EF4-FFF2-40B4-BE49-F238E27FC236}">
                <a16:creationId xmlns:a16="http://schemas.microsoft.com/office/drawing/2014/main" xmlns="" id="{A0D27B3A-C5F0-8C44-8B93-806ED0F65CAD}"/>
              </a:ext>
            </a:extLst>
          </p:cNvPr>
          <p:cNvSpPr txBox="1"/>
          <p:nvPr/>
        </p:nvSpPr>
        <p:spPr>
          <a:xfrm>
            <a:off x="5091396" y="820480"/>
            <a:ext cx="1901483" cy="483209"/>
          </a:xfrm>
          <a:prstGeom prst="rect">
            <a:avLst/>
          </a:prstGeom>
          <a:noFill/>
        </p:spPr>
        <p:txBody>
          <a:bodyPr wrap="none" rtlCol="0">
            <a:spAutoFit/>
          </a:bodyPr>
          <a:lstStyle/>
          <a:p>
            <a:r>
              <a:rPr lang="en-US" sz="2540" dirty="0"/>
              <a:t>Ra = </a:t>
            </a:r>
            <a:r>
              <a:rPr lang="en-US" sz="2540" dirty="0" err="1">
                <a:solidFill>
                  <a:srgbClr val="FF0000"/>
                </a:solidFill>
              </a:rPr>
              <a:t>F</a:t>
            </a:r>
            <a:r>
              <a:rPr lang="en-US" sz="2540" baseline="-25000" dirty="0" err="1">
                <a:solidFill>
                  <a:srgbClr val="FF0000"/>
                </a:solidFill>
              </a:rPr>
              <a:t>Ra</a:t>
            </a:r>
            <a:r>
              <a:rPr lang="en-US" sz="2540" dirty="0" err="1"/>
              <a:t>×GPP</a:t>
            </a:r>
            <a:endParaRPr lang="en-US" sz="2540" baseline="-25000" dirty="0"/>
          </a:p>
        </p:txBody>
      </p:sp>
      <p:sp>
        <p:nvSpPr>
          <p:cNvPr id="57" name="Rectangle 56">
            <a:extLst>
              <a:ext uri="{FF2B5EF4-FFF2-40B4-BE49-F238E27FC236}">
                <a16:creationId xmlns:a16="http://schemas.microsoft.com/office/drawing/2014/main" xmlns="" id="{2BF1B3E3-156A-714E-82C2-8D2F5C422720}"/>
              </a:ext>
            </a:extLst>
          </p:cNvPr>
          <p:cNvSpPr/>
          <p:nvPr/>
        </p:nvSpPr>
        <p:spPr>
          <a:xfrm>
            <a:off x="249144" y="823097"/>
            <a:ext cx="2588594" cy="483209"/>
          </a:xfrm>
          <a:prstGeom prst="rect">
            <a:avLst/>
          </a:prstGeom>
        </p:spPr>
        <p:txBody>
          <a:bodyPr wrap="none">
            <a:spAutoFit/>
          </a:bodyPr>
          <a:lstStyle/>
          <a:p>
            <a:r>
              <a:rPr lang="en-US" sz="2540" dirty="0"/>
              <a:t>GPP = f(LAI, T, </a:t>
            </a:r>
            <a:r>
              <a:rPr lang="en-US" sz="2540" dirty="0" err="1">
                <a:solidFill>
                  <a:srgbClr val="FF0000"/>
                </a:solidFill>
              </a:rPr>
              <a:t>C</a:t>
            </a:r>
            <a:r>
              <a:rPr lang="en-US" sz="2540" baseline="-25000" dirty="0" err="1">
                <a:solidFill>
                  <a:srgbClr val="FF0000"/>
                </a:solidFill>
              </a:rPr>
              <a:t>eff</a:t>
            </a:r>
            <a:r>
              <a:rPr lang="en-US" sz="2540" dirty="0"/>
              <a:t>)</a:t>
            </a:r>
          </a:p>
        </p:txBody>
      </p:sp>
      <p:cxnSp>
        <p:nvCxnSpPr>
          <p:cNvPr id="59" name="Straight Arrow Connector 58">
            <a:extLst>
              <a:ext uri="{FF2B5EF4-FFF2-40B4-BE49-F238E27FC236}">
                <a16:creationId xmlns:a16="http://schemas.microsoft.com/office/drawing/2014/main" xmlns="" id="{9245A6A5-14CE-F947-9770-B01B2E0EF260}"/>
              </a:ext>
            </a:extLst>
          </p:cNvPr>
          <p:cNvCxnSpPr>
            <a:cxnSpLocks/>
            <a:stCxn id="52" idx="2"/>
            <a:endCxn id="53" idx="0"/>
          </p:cNvCxnSpPr>
          <p:nvPr/>
        </p:nvCxnSpPr>
        <p:spPr>
          <a:xfrm>
            <a:off x="3710363" y="3751030"/>
            <a:ext cx="0" cy="96272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xmlns="" id="{C54589CA-D6C8-734F-9EB9-BAAB5E0FB732}"/>
              </a:ext>
            </a:extLst>
          </p:cNvPr>
          <p:cNvCxnSpPr>
            <a:cxnSpLocks/>
          </p:cNvCxnSpPr>
          <p:nvPr/>
        </p:nvCxnSpPr>
        <p:spPr>
          <a:xfrm>
            <a:off x="1536484" y="1259400"/>
            <a:ext cx="0" cy="107174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xmlns="" id="{1406C60C-27B2-ED48-AB15-F283AEAF9414}"/>
              </a:ext>
            </a:extLst>
          </p:cNvPr>
          <p:cNvCxnSpPr>
            <a:cxnSpLocks/>
          </p:cNvCxnSpPr>
          <p:nvPr/>
        </p:nvCxnSpPr>
        <p:spPr>
          <a:xfrm flipV="1">
            <a:off x="6035956" y="1319550"/>
            <a:ext cx="1" cy="1019427"/>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xmlns="" id="{80B8B280-1887-F640-B02E-445AEC518ED9}"/>
              </a:ext>
            </a:extLst>
          </p:cNvPr>
          <p:cNvSpPr txBox="1"/>
          <p:nvPr/>
        </p:nvSpPr>
        <p:spPr>
          <a:xfrm>
            <a:off x="1679354" y="3967169"/>
            <a:ext cx="2244366" cy="539058"/>
          </a:xfrm>
          <a:prstGeom prst="rect">
            <a:avLst/>
          </a:prstGeom>
          <a:noFill/>
        </p:spPr>
        <p:txBody>
          <a:bodyPr wrap="square" rtlCol="0">
            <a:spAutoFit/>
          </a:bodyPr>
          <a:lstStyle/>
          <a:p>
            <a:r>
              <a:rPr lang="en-US" sz="2903" dirty="0" err="1">
                <a:solidFill>
                  <a:srgbClr val="FF0000"/>
                </a:solidFill>
              </a:rPr>
              <a:t>k</a:t>
            </a:r>
            <a:r>
              <a:rPr lang="en-US" sz="2903" baseline="-25000" dirty="0" err="1">
                <a:solidFill>
                  <a:srgbClr val="FF0000"/>
                </a:solidFill>
              </a:rPr>
              <a:t>veg</a:t>
            </a:r>
            <a:r>
              <a:rPr lang="en-US" sz="2903" dirty="0" err="1"/>
              <a:t>×C</a:t>
            </a:r>
            <a:r>
              <a:rPr lang="en-US" sz="2903" baseline="-25000" dirty="0" err="1"/>
              <a:t>veg</a:t>
            </a:r>
            <a:r>
              <a:rPr lang="en-US" sz="2903" dirty="0" err="1"/>
              <a:t>×f</a:t>
            </a:r>
            <a:r>
              <a:rPr lang="en-US" sz="2903" baseline="-25000" dirty="0" err="1"/>
              <a:t>T</a:t>
            </a:r>
            <a:endParaRPr lang="en-US" sz="2903" baseline="-25000" dirty="0"/>
          </a:p>
        </p:txBody>
      </p:sp>
      <p:cxnSp>
        <p:nvCxnSpPr>
          <p:cNvPr id="70" name="Elbow Connector 69">
            <a:extLst>
              <a:ext uri="{FF2B5EF4-FFF2-40B4-BE49-F238E27FC236}">
                <a16:creationId xmlns:a16="http://schemas.microsoft.com/office/drawing/2014/main" xmlns="" id="{BCD44B74-F33A-2B4B-B282-BFAAA3F03E09}"/>
              </a:ext>
            </a:extLst>
          </p:cNvPr>
          <p:cNvCxnSpPr>
            <a:cxnSpLocks/>
          </p:cNvCxnSpPr>
          <p:nvPr/>
        </p:nvCxnSpPr>
        <p:spPr>
          <a:xfrm rot="5400000" flipH="1" flipV="1">
            <a:off x="6246422" y="3910445"/>
            <a:ext cx="1672665" cy="1402626"/>
          </a:xfrm>
          <a:prstGeom prst="bentConnector3">
            <a:avLst>
              <a:gd name="adj1" fmla="val -1776"/>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xmlns="" id="{375CEA85-1707-7045-B63B-91B90B8F3EA3}"/>
              </a:ext>
            </a:extLst>
          </p:cNvPr>
          <p:cNvSpPr/>
          <p:nvPr/>
        </p:nvSpPr>
        <p:spPr>
          <a:xfrm>
            <a:off x="6424132" y="3220589"/>
            <a:ext cx="2719869" cy="539058"/>
          </a:xfrm>
          <a:prstGeom prst="rect">
            <a:avLst/>
          </a:prstGeom>
        </p:spPr>
        <p:txBody>
          <a:bodyPr wrap="square">
            <a:spAutoFit/>
          </a:bodyPr>
          <a:lstStyle/>
          <a:p>
            <a:r>
              <a:rPr lang="en-US" sz="2903" dirty="0"/>
              <a:t>Rh = </a:t>
            </a:r>
            <a:r>
              <a:rPr lang="en-US" sz="2903" dirty="0" err="1">
                <a:solidFill>
                  <a:srgbClr val="FF0000"/>
                </a:solidFill>
              </a:rPr>
              <a:t>k</a:t>
            </a:r>
            <a:r>
              <a:rPr lang="en-US" sz="2903" baseline="-25000" dirty="0" err="1">
                <a:solidFill>
                  <a:srgbClr val="FF0000"/>
                </a:solidFill>
              </a:rPr>
              <a:t>soil</a:t>
            </a:r>
            <a:r>
              <a:rPr lang="en-US" sz="2903" dirty="0" err="1"/>
              <a:t>×C</a:t>
            </a:r>
            <a:r>
              <a:rPr lang="en-US" sz="2903" baseline="-25000" dirty="0" err="1"/>
              <a:t>soil</a:t>
            </a:r>
            <a:r>
              <a:rPr lang="en-US" sz="2903" dirty="0" err="1"/>
              <a:t>×f</a:t>
            </a:r>
            <a:r>
              <a:rPr lang="en-US" sz="2903" baseline="-25000" dirty="0" err="1"/>
              <a:t>T</a:t>
            </a:r>
            <a:endParaRPr lang="en-US" sz="2903" baseline="-25000" dirty="0"/>
          </a:p>
        </p:txBody>
      </p:sp>
      <p:sp>
        <p:nvSpPr>
          <p:cNvPr id="81" name="TextBox 80">
            <a:extLst>
              <a:ext uri="{FF2B5EF4-FFF2-40B4-BE49-F238E27FC236}">
                <a16:creationId xmlns:a16="http://schemas.microsoft.com/office/drawing/2014/main" xmlns="" id="{E69274EE-D315-6C4A-991A-B9970B4B9B3A}"/>
              </a:ext>
            </a:extLst>
          </p:cNvPr>
          <p:cNvSpPr txBox="1"/>
          <p:nvPr/>
        </p:nvSpPr>
        <p:spPr>
          <a:xfrm>
            <a:off x="6797549" y="6131502"/>
            <a:ext cx="1787797" cy="427361"/>
          </a:xfrm>
          <a:prstGeom prst="rect">
            <a:avLst/>
          </a:prstGeom>
          <a:noFill/>
        </p:spPr>
        <p:txBody>
          <a:bodyPr wrap="none" rtlCol="0">
            <a:spAutoFit/>
          </a:bodyPr>
          <a:lstStyle/>
          <a:p>
            <a:r>
              <a:rPr lang="en-US" sz="2177" dirty="0" err="1"/>
              <a:t>f</a:t>
            </a:r>
            <a:r>
              <a:rPr lang="en-US" sz="2177" baseline="-25000" dirty="0" err="1"/>
              <a:t>T</a:t>
            </a:r>
            <a:r>
              <a:rPr lang="en-US" sz="2177" dirty="0"/>
              <a:t> = </a:t>
            </a:r>
            <a:r>
              <a:rPr lang="en-US" sz="2177" dirty="0" err="1"/>
              <a:t>exp</a:t>
            </a:r>
            <a:r>
              <a:rPr lang="en-US" sz="2177" dirty="0"/>
              <a:t>(</a:t>
            </a:r>
            <a:r>
              <a:rPr lang="en-US" sz="2177" dirty="0" err="1">
                <a:solidFill>
                  <a:srgbClr val="FF0000"/>
                </a:solidFill>
              </a:rPr>
              <a:t>t</a:t>
            </a:r>
            <a:r>
              <a:rPr lang="en-US" sz="2177" baseline="-25000" dirty="0" err="1">
                <a:solidFill>
                  <a:srgbClr val="FF0000"/>
                </a:solidFill>
              </a:rPr>
              <a:t>fac</a:t>
            </a:r>
            <a:r>
              <a:rPr lang="en-US" sz="2177" dirty="0" err="1"/>
              <a:t>×T</a:t>
            </a:r>
            <a:r>
              <a:rPr lang="en-US" sz="2177" dirty="0"/>
              <a:t>)</a:t>
            </a:r>
          </a:p>
        </p:txBody>
      </p:sp>
      <p:sp>
        <p:nvSpPr>
          <p:cNvPr id="82" name="TextBox 81">
            <a:extLst>
              <a:ext uri="{FF2B5EF4-FFF2-40B4-BE49-F238E27FC236}">
                <a16:creationId xmlns:a16="http://schemas.microsoft.com/office/drawing/2014/main" xmlns="" id="{2913CAFD-D281-E141-813D-05919F16E33E}"/>
              </a:ext>
            </a:extLst>
          </p:cNvPr>
          <p:cNvSpPr txBox="1"/>
          <p:nvPr/>
        </p:nvSpPr>
        <p:spPr>
          <a:xfrm>
            <a:off x="16670" y="6343138"/>
            <a:ext cx="2432012" cy="483209"/>
          </a:xfrm>
          <a:prstGeom prst="rect">
            <a:avLst/>
          </a:prstGeom>
          <a:noFill/>
        </p:spPr>
        <p:txBody>
          <a:bodyPr wrap="none" rtlCol="0">
            <a:spAutoFit/>
          </a:bodyPr>
          <a:lstStyle/>
          <a:p>
            <a:r>
              <a:rPr lang="en-US" sz="2540" dirty="0"/>
              <a:t>NEE = GPP-Ra-Rh</a:t>
            </a:r>
          </a:p>
        </p:txBody>
      </p:sp>
    </p:spTree>
    <p:extLst>
      <p:ext uri="{BB962C8B-B14F-4D97-AF65-F5344CB8AC3E}">
        <p14:creationId xmlns:p14="http://schemas.microsoft.com/office/powerpoint/2010/main" val="42653065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46759"/>
            <a:ext cx="8427720" cy="4524315"/>
          </a:xfrm>
          <a:prstGeom prst="rect">
            <a:avLst/>
          </a:prstGeom>
          <a:noFill/>
        </p:spPr>
        <p:txBody>
          <a:bodyPr wrap="square" rtlCol="0">
            <a:spAutoFit/>
          </a:bodyPr>
          <a:lstStyle/>
          <a:p>
            <a:r>
              <a:rPr lang="en-GB" sz="3200" u="sng" dirty="0" smtClean="0"/>
              <a:t>We are exploring many potential questions: </a:t>
            </a:r>
          </a:p>
          <a:p>
            <a:endParaRPr lang="en-GB" sz="2400" dirty="0" smtClean="0"/>
          </a:p>
          <a:p>
            <a:pPr marL="514350" indent="-514350">
              <a:buFont typeface="Arial" panose="020B0604020202020204" pitchFamily="34" charset="0"/>
              <a:buChar char="•"/>
            </a:pPr>
            <a:r>
              <a:rPr lang="en-GB" sz="2800" i="1" dirty="0" smtClean="0"/>
              <a:t>Whether  we need to Introduce  correlation to further reduce number of variables. </a:t>
            </a:r>
          </a:p>
          <a:p>
            <a:pPr marL="514350" indent="-514350">
              <a:buFont typeface="Arial" panose="020B0604020202020204" pitchFamily="34" charset="0"/>
              <a:buChar char="•"/>
            </a:pPr>
            <a:r>
              <a:rPr lang="en-GB" sz="2800" i="1" dirty="0" smtClean="0"/>
              <a:t>How and where we should model relation  between SIF and GPP. </a:t>
            </a:r>
          </a:p>
          <a:p>
            <a:pPr marL="514350" indent="-514350">
              <a:buFont typeface="Arial" panose="020B0604020202020204" pitchFamily="34" charset="0"/>
              <a:buChar char="•"/>
            </a:pPr>
            <a:endParaRPr lang="en-GB" sz="2800" i="1" dirty="0" smtClean="0"/>
          </a:p>
          <a:p>
            <a:pPr marL="514350" indent="-514350">
              <a:buFont typeface="Arial" panose="020B0604020202020204" pitchFamily="34" charset="0"/>
              <a:buChar char="•"/>
            </a:pPr>
            <a:r>
              <a:rPr lang="en-GB" sz="2800" i="1" dirty="0" smtClean="0"/>
              <a:t>Which are the best test regions. </a:t>
            </a:r>
          </a:p>
          <a:p>
            <a:pPr marL="514350" indent="-514350">
              <a:buFont typeface="Arial" panose="020B0604020202020204" pitchFamily="34" charset="0"/>
              <a:buChar char="•"/>
            </a:pPr>
            <a:endParaRPr lang="en-GB" sz="2800" i="1" dirty="0"/>
          </a:p>
          <a:p>
            <a:pPr marL="342900" indent="-342900">
              <a:buAutoNum type="arabicPeriod"/>
            </a:pPr>
            <a:endParaRPr lang="en-GB" dirty="0"/>
          </a:p>
          <a:p>
            <a:endParaRPr lang="en-GB" dirty="0" smtClean="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549015"/>
            <a:ext cx="8569479" cy="2653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703320" y="3179683"/>
            <a:ext cx="2788920" cy="369332"/>
          </a:xfrm>
          <a:prstGeom prst="rect">
            <a:avLst/>
          </a:prstGeom>
          <a:noFill/>
        </p:spPr>
        <p:txBody>
          <a:bodyPr wrap="square" rtlCol="0">
            <a:spAutoFit/>
          </a:bodyPr>
          <a:lstStyle/>
          <a:p>
            <a:r>
              <a:rPr lang="en-GB" dirty="0" smtClean="0"/>
              <a:t>Sun et al, Science 2017. </a:t>
            </a:r>
            <a:endParaRPr lang="en-GB" dirty="0"/>
          </a:p>
        </p:txBody>
      </p:sp>
      <p:sp>
        <p:nvSpPr>
          <p:cNvPr id="4" name="TextBox 3"/>
          <p:cNvSpPr txBox="1"/>
          <p:nvPr/>
        </p:nvSpPr>
        <p:spPr>
          <a:xfrm>
            <a:off x="533400" y="6324600"/>
            <a:ext cx="7955280" cy="461665"/>
          </a:xfrm>
          <a:prstGeom prst="rect">
            <a:avLst/>
          </a:prstGeom>
          <a:noFill/>
        </p:spPr>
        <p:txBody>
          <a:bodyPr wrap="square" rtlCol="0">
            <a:spAutoFit/>
          </a:bodyPr>
          <a:lstStyle/>
          <a:p>
            <a:pPr marL="285750" indent="-285750">
              <a:buFont typeface="Arial" panose="020B0604020202020204" pitchFamily="34" charset="0"/>
              <a:buChar char="•"/>
            </a:pPr>
            <a:r>
              <a:rPr lang="en-GB" sz="2400" b="1" dirty="0" smtClean="0"/>
              <a:t>Feedbacks to CARDAMOM (?) </a:t>
            </a:r>
            <a:endParaRPr lang="en-GB" sz="2400" b="1" dirty="0"/>
          </a:p>
        </p:txBody>
      </p:sp>
    </p:spTree>
    <p:extLst>
      <p:ext uri="{BB962C8B-B14F-4D97-AF65-F5344CB8AC3E}">
        <p14:creationId xmlns:p14="http://schemas.microsoft.com/office/powerpoint/2010/main" val="21773139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 y="754856"/>
            <a:ext cx="8580120" cy="4524315"/>
          </a:xfrm>
          <a:prstGeom prst="rect">
            <a:avLst/>
          </a:prstGeom>
        </p:spPr>
        <p:txBody>
          <a:bodyPr wrap="square">
            <a:spAutoFit/>
          </a:bodyPr>
          <a:lstStyle/>
          <a:p>
            <a:r>
              <a:rPr lang="en-GB" sz="3200" b="1" i="1" u="sng" dirty="0"/>
              <a:t>Milestones for 2.5 years</a:t>
            </a:r>
          </a:p>
          <a:p>
            <a:pPr marL="514350" indent="-514350">
              <a:buAutoNum type="arabicPeriod"/>
            </a:pPr>
            <a:r>
              <a:rPr lang="en-GB" sz="3200" i="1" dirty="0"/>
              <a:t>Implement  and  test the prototype framework based on simplified model. </a:t>
            </a:r>
          </a:p>
          <a:p>
            <a:pPr marL="514350" indent="-514350">
              <a:buAutoNum type="arabicPeriod"/>
            </a:pPr>
            <a:r>
              <a:rPr lang="en-GB" sz="3200" i="1" dirty="0"/>
              <a:t>Experimentally assimilate long-term observation data set.    </a:t>
            </a:r>
            <a:endParaRPr lang="en-GB" sz="3200" i="1" dirty="0" smtClean="0"/>
          </a:p>
          <a:p>
            <a:endParaRPr lang="en-GB" sz="3200" i="1" dirty="0" smtClean="0"/>
          </a:p>
          <a:p>
            <a:r>
              <a:rPr lang="en-GB" sz="3200" b="1" i="1" u="sng" dirty="0" smtClean="0"/>
              <a:t>5-year target. </a:t>
            </a:r>
          </a:p>
          <a:p>
            <a:r>
              <a:rPr lang="en-GB" sz="3200" i="1" dirty="0" smtClean="0"/>
              <a:t>Assimilate multiple data streams into the coupled system. </a:t>
            </a:r>
            <a:endParaRPr lang="en-GB" sz="3200" i="1" dirty="0"/>
          </a:p>
        </p:txBody>
      </p:sp>
    </p:spTree>
    <p:extLst>
      <p:ext uri="{BB962C8B-B14F-4D97-AF65-F5344CB8AC3E}">
        <p14:creationId xmlns:p14="http://schemas.microsoft.com/office/powerpoint/2010/main" val="28980633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90843"/>
            <a:ext cx="7772400" cy="2387600"/>
          </a:xfrm>
        </p:spPr>
        <p:txBody>
          <a:bodyPr/>
          <a:lstStyle/>
          <a:p>
            <a:r>
              <a:rPr lang="en-GB" b="1" dirty="0"/>
              <a:t>T</a:t>
            </a:r>
            <a:r>
              <a:rPr lang="en-GB" b="1" dirty="0" smtClean="0"/>
              <a:t>op-down flux inversion</a:t>
            </a:r>
            <a:endParaRPr lang="en-GB" b="1" dirty="0"/>
          </a:p>
        </p:txBody>
      </p:sp>
      <p:sp>
        <p:nvSpPr>
          <p:cNvPr id="4" name="Subtitle 2"/>
          <p:cNvSpPr>
            <a:spLocks noGrp="1"/>
          </p:cNvSpPr>
          <p:nvPr>
            <p:ph type="subTitle" idx="1"/>
          </p:nvPr>
        </p:nvSpPr>
        <p:spPr>
          <a:xfrm>
            <a:off x="350520" y="3099118"/>
            <a:ext cx="8793480" cy="1655762"/>
          </a:xfrm>
        </p:spPr>
        <p:txBody>
          <a:bodyPr>
            <a:noAutofit/>
          </a:bodyPr>
          <a:lstStyle/>
          <a:p>
            <a:pPr>
              <a:spcAft>
                <a:spcPts val="0"/>
              </a:spcAft>
            </a:pPr>
            <a:r>
              <a:rPr lang="en-GB" altLang="zh-CN" sz="2000" b="1" dirty="0">
                <a:solidFill>
                  <a:srgbClr val="000000"/>
                </a:solidFill>
                <a:latin typeface="Arial" panose="020B0604020202020204" pitchFamily="34" charset="0"/>
                <a:ea typeface="DengXian"/>
                <a:cs typeface="Arial" panose="020B0604020202020204" pitchFamily="34" charset="0"/>
              </a:rPr>
              <a:t>Liang </a:t>
            </a:r>
            <a:r>
              <a:rPr lang="en-GB" altLang="zh-CN" sz="2000" b="1" dirty="0" smtClean="0">
                <a:solidFill>
                  <a:srgbClr val="000000"/>
                </a:solidFill>
                <a:latin typeface="Arial" panose="020B0604020202020204" pitchFamily="34" charset="0"/>
                <a:ea typeface="DengXian"/>
                <a:cs typeface="Arial" panose="020B0604020202020204" pitchFamily="34" charset="0"/>
              </a:rPr>
              <a:t>Feng</a:t>
            </a:r>
            <a:r>
              <a:rPr lang="en-GB" altLang="zh-CN" sz="2000" b="1" baseline="30000" dirty="0" smtClean="0">
                <a:solidFill>
                  <a:srgbClr val="000000"/>
                </a:solidFill>
                <a:latin typeface="Arial" panose="020B0604020202020204" pitchFamily="34" charset="0"/>
                <a:ea typeface="DengXian"/>
                <a:cs typeface="Arial" panose="020B0604020202020204" pitchFamily="34" charset="0"/>
              </a:rPr>
              <a:t>1</a:t>
            </a:r>
            <a:r>
              <a:rPr lang="en-GB" altLang="zh-CN" sz="2000" b="1" dirty="0" smtClean="0">
                <a:solidFill>
                  <a:srgbClr val="000000"/>
                </a:solidFill>
                <a:latin typeface="Arial" panose="020B0604020202020204" pitchFamily="34" charset="0"/>
                <a:ea typeface="DengXian"/>
                <a:cs typeface="Arial" panose="020B0604020202020204" pitchFamily="34" charset="0"/>
              </a:rPr>
              <a:t>, </a:t>
            </a:r>
            <a:r>
              <a:rPr lang="en-GB" altLang="zh-CN" sz="2000" b="1" dirty="0">
                <a:solidFill>
                  <a:srgbClr val="000000"/>
                </a:solidFill>
                <a:latin typeface="Arial" panose="020B0604020202020204" pitchFamily="34" charset="0"/>
                <a:ea typeface="DengXian"/>
                <a:cs typeface="Arial" panose="020B0604020202020204" pitchFamily="34" charset="0"/>
              </a:rPr>
              <a:t>Paul </a:t>
            </a:r>
            <a:r>
              <a:rPr lang="en-GB" altLang="zh-CN" sz="2000" b="1" dirty="0" smtClean="0">
                <a:solidFill>
                  <a:srgbClr val="000000"/>
                </a:solidFill>
                <a:latin typeface="Arial" panose="020B0604020202020204" pitchFamily="34" charset="0"/>
                <a:ea typeface="DengXian"/>
                <a:cs typeface="Arial" panose="020B0604020202020204" pitchFamily="34" charset="0"/>
              </a:rPr>
              <a:t>Palmer</a:t>
            </a:r>
            <a:r>
              <a:rPr lang="en-GB" altLang="zh-CN" sz="2000" b="1" baseline="30000" dirty="0" smtClean="0">
                <a:solidFill>
                  <a:srgbClr val="000000"/>
                </a:solidFill>
                <a:latin typeface="Arial" panose="020B0604020202020204" pitchFamily="34" charset="0"/>
                <a:ea typeface="DengXian"/>
                <a:cs typeface="Arial" panose="020B0604020202020204" pitchFamily="34" charset="0"/>
              </a:rPr>
              <a:t>1 </a:t>
            </a:r>
            <a:r>
              <a:rPr lang="en-GB" altLang="zh-CN" sz="2000" b="1" dirty="0">
                <a:solidFill>
                  <a:srgbClr val="000000"/>
                </a:solidFill>
                <a:latin typeface="Arial" panose="020B0604020202020204" pitchFamily="34" charset="0"/>
                <a:ea typeface="DengXian"/>
                <a:cs typeface="Arial" panose="020B0604020202020204" pitchFamily="34" charset="0"/>
              </a:rPr>
              <a:t>, </a:t>
            </a:r>
            <a:endParaRPr lang="en-GB" altLang="zh-CN" sz="2000" dirty="0">
              <a:solidFill>
                <a:srgbClr val="000000"/>
              </a:solidFill>
              <a:latin typeface="Arial" panose="020B0604020202020204" pitchFamily="34" charset="0"/>
              <a:ea typeface="DengXian"/>
              <a:cs typeface="Arial" panose="020B0604020202020204" pitchFamily="34" charset="0"/>
            </a:endParaRPr>
          </a:p>
          <a:p>
            <a:pPr lvl="0"/>
            <a:r>
              <a:rPr lang="en-GB" altLang="zh-CN" sz="2000" dirty="0" smtClean="0">
                <a:solidFill>
                  <a:prstClr val="black"/>
                </a:solidFill>
                <a:latin typeface="Arial" panose="020B0604020202020204" pitchFamily="34" charset="0"/>
                <a:ea typeface="DengXian"/>
                <a:cs typeface="Arial" panose="020B0604020202020204" pitchFamily="34" charset="0"/>
              </a:rPr>
              <a:t>1: </a:t>
            </a:r>
            <a:r>
              <a:rPr lang="en-GB" altLang="zh-CN" sz="2000" dirty="0">
                <a:solidFill>
                  <a:srgbClr val="000000"/>
                </a:solidFill>
                <a:latin typeface="Arial" panose="020B0604020202020204" pitchFamily="34" charset="0"/>
                <a:ea typeface="DengXian"/>
                <a:cs typeface="Arial" panose="020B0604020202020204" pitchFamily="34" charset="0"/>
              </a:rPr>
              <a:t>National Centre for Earth Observation, University of Edinburgh </a:t>
            </a:r>
          </a:p>
          <a:p>
            <a:r>
              <a:rPr lang="en-GB" sz="2000" b="1" dirty="0">
                <a:solidFill>
                  <a:srgbClr val="000000"/>
                </a:solidFill>
                <a:latin typeface="Arial" panose="020B0604020202020204" pitchFamily="34" charset="0"/>
                <a:ea typeface="DengXian"/>
                <a:cs typeface="Arial" panose="020B0604020202020204" pitchFamily="34" charset="0"/>
              </a:rPr>
              <a:t> </a:t>
            </a:r>
            <a:r>
              <a:rPr lang="en-GB" sz="2000" b="1" dirty="0" err="1">
                <a:solidFill>
                  <a:srgbClr val="000000"/>
                </a:solidFill>
                <a:latin typeface="Arial" panose="020B0604020202020204" pitchFamily="34" charset="0"/>
                <a:ea typeface="DengXian"/>
                <a:cs typeface="Arial" panose="020B0604020202020204" pitchFamily="34" charset="0"/>
              </a:rPr>
              <a:t>Hartmut</a:t>
            </a:r>
            <a:r>
              <a:rPr lang="en-GB" sz="2000" b="1" dirty="0">
                <a:solidFill>
                  <a:srgbClr val="000000"/>
                </a:solidFill>
                <a:latin typeface="Arial" panose="020B0604020202020204" pitchFamily="34" charset="0"/>
                <a:ea typeface="DengXian"/>
                <a:cs typeface="Arial" panose="020B0604020202020204" pitchFamily="34" charset="0"/>
              </a:rPr>
              <a:t> Boesch</a:t>
            </a:r>
            <a:r>
              <a:rPr lang="en-GB" sz="2000" b="1" baseline="30000" dirty="0">
                <a:solidFill>
                  <a:srgbClr val="000000"/>
                </a:solidFill>
                <a:latin typeface="Arial" panose="020B0604020202020204" pitchFamily="34" charset="0"/>
                <a:ea typeface="DengXian"/>
                <a:cs typeface="Arial" panose="020B0604020202020204" pitchFamily="34" charset="0"/>
              </a:rPr>
              <a:t>2 </a:t>
            </a:r>
            <a:r>
              <a:rPr lang="en-GB" sz="2000" b="1" dirty="0" smtClean="0">
                <a:solidFill>
                  <a:srgbClr val="000000"/>
                </a:solidFill>
                <a:latin typeface="Arial" panose="020B0604020202020204" pitchFamily="34" charset="0"/>
                <a:ea typeface="DengXian"/>
                <a:cs typeface="Arial" panose="020B0604020202020204" pitchFamily="34" charset="0"/>
              </a:rPr>
              <a:t>Robert </a:t>
            </a:r>
            <a:r>
              <a:rPr lang="en-GB" sz="2000" b="1" dirty="0">
                <a:solidFill>
                  <a:srgbClr val="000000"/>
                </a:solidFill>
                <a:latin typeface="Arial" panose="020B0604020202020204" pitchFamily="34" charset="0"/>
                <a:ea typeface="DengXian"/>
                <a:cs typeface="Arial" panose="020B0604020202020204" pitchFamily="34" charset="0"/>
              </a:rPr>
              <a:t>Parker</a:t>
            </a:r>
            <a:r>
              <a:rPr lang="en-GB" sz="2000" b="1" baseline="30000" dirty="0">
                <a:solidFill>
                  <a:srgbClr val="000000"/>
                </a:solidFill>
                <a:latin typeface="Arial" panose="020B0604020202020204" pitchFamily="34" charset="0"/>
                <a:ea typeface="DengXian"/>
                <a:cs typeface="Arial" panose="020B0604020202020204" pitchFamily="34" charset="0"/>
              </a:rPr>
              <a:t>2</a:t>
            </a:r>
            <a:r>
              <a:rPr lang="en-GB" sz="2000" b="1" dirty="0">
                <a:solidFill>
                  <a:srgbClr val="000000"/>
                </a:solidFill>
                <a:latin typeface="Arial" panose="020B0604020202020204" pitchFamily="34" charset="0"/>
                <a:ea typeface="DengXian"/>
                <a:cs typeface="Arial" panose="020B0604020202020204" pitchFamily="34" charset="0"/>
              </a:rPr>
              <a:t>, Peter Smokuti</a:t>
            </a:r>
            <a:r>
              <a:rPr lang="en-GB" altLang="zh-CN" sz="2000" b="1" baseline="30000" dirty="0">
                <a:solidFill>
                  <a:srgbClr val="000000"/>
                </a:solidFill>
                <a:latin typeface="Arial" panose="020B0604020202020204" pitchFamily="34" charset="0"/>
                <a:ea typeface="DengXian"/>
                <a:cs typeface="Arial" panose="020B0604020202020204" pitchFamily="34" charset="0"/>
              </a:rPr>
              <a:t>2 </a:t>
            </a:r>
            <a:r>
              <a:rPr lang="en-GB" altLang="zh-CN" sz="2000" b="1" dirty="0">
                <a:solidFill>
                  <a:srgbClr val="000000"/>
                </a:solidFill>
                <a:latin typeface="Arial" panose="020B0604020202020204" pitchFamily="34" charset="0"/>
                <a:ea typeface="DengXian"/>
                <a:cs typeface="Arial" panose="020B0604020202020204" pitchFamily="34" charset="0"/>
              </a:rPr>
              <a:t>, </a:t>
            </a:r>
            <a:endParaRPr lang="en-GB" altLang="zh-CN" sz="2000" dirty="0">
              <a:solidFill>
                <a:srgbClr val="000000"/>
              </a:solidFill>
              <a:latin typeface="Arial" panose="020B0604020202020204" pitchFamily="34" charset="0"/>
              <a:ea typeface="DengXian"/>
              <a:cs typeface="Arial" panose="020B0604020202020204" pitchFamily="34" charset="0"/>
            </a:endParaRPr>
          </a:p>
          <a:p>
            <a:pPr lvl="0">
              <a:lnSpc>
                <a:spcPct val="107000"/>
              </a:lnSpc>
              <a:spcAft>
                <a:spcPts val="800"/>
              </a:spcAft>
            </a:pPr>
            <a:r>
              <a:rPr lang="en-GB" sz="2000" dirty="0">
                <a:latin typeface="Arial" panose="020B0604020202020204" pitchFamily="34" charset="0"/>
                <a:ea typeface="DengXian"/>
                <a:cs typeface="Arial" panose="020B0604020202020204" pitchFamily="34" charset="0"/>
              </a:rPr>
              <a:t>2</a:t>
            </a:r>
            <a:r>
              <a:rPr lang="en-GB" sz="2000" dirty="0" smtClean="0">
                <a:latin typeface="Arial" panose="020B0604020202020204" pitchFamily="34" charset="0"/>
                <a:ea typeface="DengXian"/>
                <a:cs typeface="Arial" panose="020B0604020202020204" pitchFamily="34" charset="0"/>
              </a:rPr>
              <a:t>:</a:t>
            </a:r>
            <a:r>
              <a:rPr lang="en-GB" altLang="zh-CN" sz="2000" dirty="0" smtClean="0">
                <a:solidFill>
                  <a:prstClr val="black"/>
                </a:solidFill>
                <a:latin typeface="Arial" panose="020B0604020202020204" pitchFamily="34" charset="0"/>
                <a:ea typeface="DengXian"/>
                <a:cs typeface="Arial" panose="020B0604020202020204" pitchFamily="34" charset="0"/>
              </a:rPr>
              <a:t>National </a:t>
            </a:r>
            <a:r>
              <a:rPr lang="en-GB" altLang="zh-CN" sz="2000" dirty="0">
                <a:solidFill>
                  <a:prstClr val="black"/>
                </a:solidFill>
                <a:latin typeface="Arial" panose="020B0604020202020204" pitchFamily="34" charset="0"/>
                <a:ea typeface="DengXian"/>
                <a:cs typeface="Arial" panose="020B0604020202020204" pitchFamily="34" charset="0"/>
              </a:rPr>
              <a:t>Centre for Earth Observation, University of Leicester</a:t>
            </a:r>
          </a:p>
          <a:p>
            <a:pPr>
              <a:spcAft>
                <a:spcPts val="0"/>
              </a:spcAft>
            </a:pPr>
            <a:r>
              <a:rPr lang="en-GB" sz="2000" b="1" dirty="0" smtClean="0">
                <a:solidFill>
                  <a:srgbClr val="000000"/>
                </a:solidFill>
                <a:latin typeface="Arial" panose="020B0604020202020204" pitchFamily="34" charset="0"/>
                <a:ea typeface="DengXian"/>
                <a:cs typeface="Arial" panose="020B0604020202020204" pitchFamily="34" charset="0"/>
              </a:rPr>
              <a:t>Jing Wang</a:t>
            </a:r>
            <a:r>
              <a:rPr lang="en-GB" sz="2000" b="1" baseline="30000" dirty="0">
                <a:solidFill>
                  <a:srgbClr val="000000"/>
                </a:solidFill>
                <a:latin typeface="Arial" panose="020B0604020202020204" pitchFamily="34" charset="0"/>
                <a:ea typeface="DengXian"/>
                <a:cs typeface="Arial" panose="020B0604020202020204" pitchFamily="34" charset="0"/>
              </a:rPr>
              <a:t>2</a:t>
            </a:r>
            <a:r>
              <a:rPr lang="en-GB" sz="2000" b="1" dirty="0" smtClean="0">
                <a:solidFill>
                  <a:srgbClr val="000000"/>
                </a:solidFill>
                <a:latin typeface="Arial" panose="020B0604020202020204" pitchFamily="34" charset="0"/>
                <a:ea typeface="DengXian"/>
                <a:cs typeface="Arial" panose="020B0604020202020204" pitchFamily="34" charset="0"/>
              </a:rPr>
              <a:t>, </a:t>
            </a:r>
            <a:r>
              <a:rPr lang="en-GB" sz="2000" b="1" dirty="0" smtClean="0">
                <a:solidFill>
                  <a:srgbClr val="000000"/>
                </a:solidFill>
                <a:latin typeface="Arial" panose="020B0604020202020204" pitchFamily="34" charset="0"/>
                <a:ea typeface="DengXian"/>
                <a:cs typeface="Arial" panose="020B0604020202020204" pitchFamily="34" charset="0"/>
              </a:rPr>
              <a:t>Yi </a:t>
            </a:r>
            <a:r>
              <a:rPr lang="en-GB" sz="2000" b="1" dirty="0" smtClean="0">
                <a:solidFill>
                  <a:srgbClr val="000000"/>
                </a:solidFill>
                <a:latin typeface="Arial" panose="020B0604020202020204" pitchFamily="34" charset="0"/>
                <a:ea typeface="DengXian"/>
                <a:cs typeface="Arial" panose="020B0604020202020204" pitchFamily="34" charset="0"/>
              </a:rPr>
              <a:t>Liu</a:t>
            </a:r>
            <a:r>
              <a:rPr lang="en-GB" sz="2000" b="1" baseline="30000" dirty="0">
                <a:solidFill>
                  <a:srgbClr val="000000"/>
                </a:solidFill>
                <a:latin typeface="Arial" panose="020B0604020202020204" pitchFamily="34" charset="0"/>
                <a:ea typeface="DengXian"/>
                <a:cs typeface="Arial" panose="020B0604020202020204" pitchFamily="34" charset="0"/>
              </a:rPr>
              <a:t>2</a:t>
            </a:r>
            <a:r>
              <a:rPr lang="en-GB" altLang="zh-CN" sz="2000" b="1" dirty="0" smtClean="0">
                <a:solidFill>
                  <a:srgbClr val="000000"/>
                </a:solidFill>
                <a:latin typeface="Arial" panose="020B0604020202020204" pitchFamily="34" charset="0"/>
                <a:ea typeface="DengXian"/>
                <a:cs typeface="Arial" panose="020B0604020202020204" pitchFamily="34" charset="0"/>
              </a:rPr>
              <a:t>, </a:t>
            </a:r>
            <a:r>
              <a:rPr lang="en-US" altLang="zh-CN" sz="2000" b="1" dirty="0" err="1" smtClean="0">
                <a:solidFill>
                  <a:srgbClr val="000000"/>
                </a:solidFill>
                <a:latin typeface="Arial" panose="020B0604020202020204" pitchFamily="34" charset="0"/>
                <a:ea typeface="DengXian"/>
                <a:cs typeface="Arial" panose="020B0604020202020204" pitchFamily="34" charset="0"/>
              </a:rPr>
              <a:t>Dongxu</a:t>
            </a:r>
            <a:r>
              <a:rPr lang="en-US" altLang="zh-CN" sz="2000" b="1" dirty="0" smtClean="0">
                <a:solidFill>
                  <a:srgbClr val="000000"/>
                </a:solidFill>
                <a:latin typeface="Arial" panose="020B0604020202020204" pitchFamily="34" charset="0"/>
                <a:ea typeface="DengXian"/>
                <a:cs typeface="Arial" panose="020B0604020202020204" pitchFamily="34" charset="0"/>
              </a:rPr>
              <a:t> </a:t>
            </a:r>
            <a:r>
              <a:rPr lang="en-US" altLang="zh-CN" sz="2000" b="1" dirty="0" smtClean="0">
                <a:solidFill>
                  <a:srgbClr val="000000"/>
                </a:solidFill>
                <a:latin typeface="Arial" panose="020B0604020202020204" pitchFamily="34" charset="0"/>
                <a:ea typeface="DengXian"/>
                <a:cs typeface="Arial" panose="020B0604020202020204" pitchFamily="34" charset="0"/>
              </a:rPr>
              <a:t>Yang</a:t>
            </a:r>
            <a:r>
              <a:rPr lang="en-GB" altLang="zh-CN" sz="2000" b="1" baseline="30000" dirty="0">
                <a:solidFill>
                  <a:srgbClr val="000000"/>
                </a:solidFill>
                <a:latin typeface="Arial" panose="020B0604020202020204" pitchFamily="34" charset="0"/>
                <a:ea typeface="DengXian"/>
                <a:cs typeface="Arial" panose="020B0604020202020204" pitchFamily="34" charset="0"/>
              </a:rPr>
              <a:t>2</a:t>
            </a:r>
            <a:endParaRPr lang="en-GB" sz="2000" dirty="0">
              <a:solidFill>
                <a:srgbClr val="000000"/>
              </a:solidFill>
              <a:latin typeface="Arial" panose="020B0604020202020204" pitchFamily="34" charset="0"/>
              <a:ea typeface="DengXian"/>
              <a:cs typeface="Arial" panose="020B0604020202020204" pitchFamily="34" charset="0"/>
            </a:endParaRPr>
          </a:p>
          <a:p>
            <a:pPr>
              <a:spcAft>
                <a:spcPts val="0"/>
              </a:spcAft>
            </a:pPr>
            <a:r>
              <a:rPr lang="en-GB" sz="2000" dirty="0">
                <a:solidFill>
                  <a:srgbClr val="000000"/>
                </a:solidFill>
                <a:latin typeface="Arial" panose="020B0604020202020204" pitchFamily="34" charset="0"/>
                <a:ea typeface="DengXian"/>
                <a:cs typeface="Arial" panose="020B0604020202020204" pitchFamily="34" charset="0"/>
              </a:rPr>
              <a:t>3</a:t>
            </a:r>
            <a:r>
              <a:rPr lang="en-GB" sz="2000" dirty="0" smtClean="0">
                <a:solidFill>
                  <a:srgbClr val="000000"/>
                </a:solidFill>
                <a:latin typeface="Arial" panose="020B0604020202020204" pitchFamily="34" charset="0"/>
                <a:ea typeface="DengXian"/>
                <a:cs typeface="Arial" panose="020B0604020202020204" pitchFamily="34" charset="0"/>
              </a:rPr>
              <a:t>:</a:t>
            </a:r>
            <a:r>
              <a:rPr lang="en-GB" altLang="zh-CN" sz="2000" dirty="0" smtClean="0">
                <a:solidFill>
                  <a:prstClr val="black"/>
                </a:solidFill>
                <a:latin typeface="Arial" panose="020B0604020202020204" pitchFamily="34" charset="0"/>
                <a:ea typeface="DengXian"/>
                <a:cs typeface="Arial" panose="020B0604020202020204" pitchFamily="34" charset="0"/>
              </a:rPr>
              <a:t> </a:t>
            </a:r>
            <a:r>
              <a:rPr lang="en-GB" altLang="zh-CN" sz="2000" dirty="0">
                <a:solidFill>
                  <a:prstClr val="black"/>
                </a:solidFill>
                <a:latin typeface="Arial" panose="020B0604020202020204" pitchFamily="34" charset="0"/>
                <a:ea typeface="DengXian"/>
                <a:cs typeface="Arial" panose="020B0604020202020204" pitchFamily="34" charset="0"/>
              </a:rPr>
              <a:t>Institute of Atmospheric Physics, CAS, </a:t>
            </a:r>
            <a:r>
              <a:rPr lang="en-GB" altLang="zh-CN" sz="2000" dirty="0" smtClean="0">
                <a:solidFill>
                  <a:prstClr val="black"/>
                </a:solidFill>
                <a:latin typeface="Arial" panose="020B0604020202020204" pitchFamily="34" charset="0"/>
                <a:ea typeface="DengXian"/>
                <a:cs typeface="Arial" panose="020B0604020202020204" pitchFamily="34" charset="0"/>
              </a:rPr>
              <a:t>China</a:t>
            </a:r>
            <a:r>
              <a:rPr lang="en-GB" sz="2000" dirty="0" smtClean="0">
                <a:solidFill>
                  <a:srgbClr val="000000"/>
                </a:solidFill>
                <a:latin typeface="Arial" panose="020B0604020202020204" pitchFamily="34" charset="0"/>
                <a:ea typeface="DengXian"/>
                <a:cs typeface="Arial" panose="020B0604020202020204" pitchFamily="34" charset="0"/>
              </a:rPr>
              <a:t> </a:t>
            </a:r>
          </a:p>
          <a:p>
            <a:endParaRPr lang="en-GB" sz="2000" dirty="0" smtClean="0">
              <a:latin typeface="Arial" panose="020B0604020202020204" pitchFamily="34" charset="0"/>
              <a:ea typeface="DengXian"/>
              <a:cs typeface="Arial" panose="020B0604020202020204" pitchFamily="34" charset="0"/>
            </a:endParaRPr>
          </a:p>
          <a:p>
            <a:pPr algn="l"/>
            <a:endParaRPr lang="en-GB" sz="2000" dirty="0"/>
          </a:p>
        </p:txBody>
      </p:sp>
    </p:spTree>
    <p:extLst>
      <p:ext uri="{BB962C8B-B14F-4D97-AF65-F5344CB8AC3E}">
        <p14:creationId xmlns:p14="http://schemas.microsoft.com/office/powerpoint/2010/main" val="22770999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2014-2016 ENSO  event</a:t>
            </a:r>
            <a:endParaRPr lang="zh-CN" altLang="en-US"/>
          </a:p>
        </p:txBody>
      </p:sp>
      <p:pic>
        <p:nvPicPr>
          <p:cNvPr id="3" name="图片 2"/>
          <p:cNvPicPr>
            <a:picLocks noChangeAspect="1"/>
          </p:cNvPicPr>
          <p:nvPr/>
        </p:nvPicPr>
        <p:blipFill>
          <a:blip r:embed="rId3"/>
          <a:stretch>
            <a:fillRect/>
          </a:stretch>
        </p:blipFill>
        <p:spPr>
          <a:xfrm>
            <a:off x="375047" y="1864420"/>
            <a:ext cx="8393906" cy="2928938"/>
          </a:xfrm>
          <a:prstGeom prst="rect">
            <a:avLst/>
          </a:prstGeom>
        </p:spPr>
      </p:pic>
      <p:sp>
        <p:nvSpPr>
          <p:cNvPr id="4" name="矩形 3"/>
          <p:cNvSpPr/>
          <p:nvPr/>
        </p:nvSpPr>
        <p:spPr>
          <a:xfrm>
            <a:off x="1804737" y="5277398"/>
            <a:ext cx="4572000" cy="923330"/>
          </a:xfrm>
          <a:prstGeom prst="rect">
            <a:avLst/>
          </a:prstGeom>
        </p:spPr>
        <p:txBody>
          <a:bodyPr>
            <a:spAutoFit/>
          </a:bodyPr>
          <a:lstStyle/>
          <a:p>
            <a:r>
              <a:rPr lang="en-US" altLang="zh-CN" dirty="0"/>
              <a:t>Onset from 2014 </a:t>
            </a:r>
            <a:r>
              <a:rPr lang="en-US" altLang="zh-CN" dirty="0" smtClean="0"/>
              <a:t>March to July</a:t>
            </a:r>
            <a:endParaRPr lang="en-US" altLang="zh-CN" dirty="0"/>
          </a:p>
          <a:p>
            <a:r>
              <a:rPr lang="en-US" altLang="zh-CN" dirty="0"/>
              <a:t>Peak from </a:t>
            </a:r>
            <a:r>
              <a:rPr lang="en-US" altLang="zh-CN" dirty="0" smtClean="0"/>
              <a:t>2015 October to 2016 February</a:t>
            </a:r>
            <a:endParaRPr lang="en-US" altLang="zh-CN" dirty="0"/>
          </a:p>
          <a:p>
            <a:r>
              <a:rPr lang="en-US" altLang="zh-CN" dirty="0"/>
              <a:t>End in 2016 </a:t>
            </a:r>
            <a:r>
              <a:rPr lang="en-US" altLang="zh-CN" dirty="0" smtClean="0"/>
              <a:t>May</a:t>
            </a:r>
            <a:endParaRPr lang="en-US" altLang="zh-CN" dirty="0"/>
          </a:p>
        </p:txBody>
      </p:sp>
    </p:spTree>
    <p:extLst>
      <p:ext uri="{BB962C8B-B14F-4D97-AF65-F5344CB8AC3E}">
        <p14:creationId xmlns:p14="http://schemas.microsoft.com/office/powerpoint/2010/main" val="7666182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33867" y="997773"/>
            <a:ext cx="4319305" cy="2109206"/>
          </a:xfrm>
          <a:prstGeom prst="rect">
            <a:avLst/>
          </a:prstGeom>
        </p:spPr>
      </p:pic>
      <p:pic>
        <p:nvPicPr>
          <p:cNvPr id="6" name="图片 5"/>
          <p:cNvPicPr>
            <a:picLocks noChangeAspect="1"/>
          </p:cNvPicPr>
          <p:nvPr/>
        </p:nvPicPr>
        <p:blipFill>
          <a:blip r:embed="rId4"/>
          <a:stretch>
            <a:fillRect/>
          </a:stretch>
        </p:blipFill>
        <p:spPr>
          <a:xfrm>
            <a:off x="4611005" y="1019087"/>
            <a:ext cx="4338850" cy="2089631"/>
          </a:xfrm>
          <a:prstGeom prst="rect">
            <a:avLst/>
          </a:prstGeom>
        </p:spPr>
      </p:pic>
      <p:pic>
        <p:nvPicPr>
          <p:cNvPr id="7" name="图片 6"/>
          <p:cNvPicPr>
            <a:picLocks noChangeAspect="1"/>
          </p:cNvPicPr>
          <p:nvPr/>
        </p:nvPicPr>
        <p:blipFill>
          <a:blip r:embed="rId5"/>
          <a:stretch>
            <a:fillRect/>
          </a:stretch>
        </p:blipFill>
        <p:spPr>
          <a:xfrm>
            <a:off x="46933" y="3149032"/>
            <a:ext cx="4299761" cy="2158144"/>
          </a:xfrm>
          <a:prstGeom prst="rect">
            <a:avLst/>
          </a:prstGeom>
        </p:spPr>
      </p:pic>
      <p:pic>
        <p:nvPicPr>
          <p:cNvPr id="8" name="图片 7"/>
          <p:cNvPicPr>
            <a:picLocks noChangeAspect="1"/>
          </p:cNvPicPr>
          <p:nvPr/>
        </p:nvPicPr>
        <p:blipFill>
          <a:blip r:embed="rId6"/>
          <a:stretch>
            <a:fillRect/>
          </a:stretch>
        </p:blipFill>
        <p:spPr>
          <a:xfrm>
            <a:off x="329746" y="5382999"/>
            <a:ext cx="4564261" cy="1390641"/>
          </a:xfrm>
          <a:prstGeom prst="rect">
            <a:avLst/>
          </a:prstGeom>
        </p:spPr>
      </p:pic>
      <p:sp>
        <p:nvSpPr>
          <p:cNvPr id="9" name="文本框 8"/>
          <p:cNvSpPr txBox="1"/>
          <p:nvPr/>
        </p:nvSpPr>
        <p:spPr>
          <a:xfrm>
            <a:off x="4997003" y="3631842"/>
            <a:ext cx="3876541" cy="2031325"/>
          </a:xfrm>
          <a:prstGeom prst="rect">
            <a:avLst/>
          </a:prstGeom>
          <a:noFill/>
        </p:spPr>
        <p:txBody>
          <a:bodyPr wrap="square" rtlCol="0">
            <a:spAutoFit/>
          </a:bodyPr>
          <a:lstStyle/>
          <a:p>
            <a:r>
              <a:rPr lang="en-US" altLang="zh-CN" smtClean="0"/>
              <a:t>AAC: A large-scale anomalous anticycle</a:t>
            </a:r>
          </a:p>
          <a:p>
            <a:r>
              <a:rPr lang="en-US" altLang="zh-CN" smtClean="0"/>
              <a:t>ACC: Anomalous cyclonic circulation</a:t>
            </a:r>
          </a:p>
          <a:p>
            <a:r>
              <a:rPr lang="en-US" altLang="zh-CN" smtClean="0"/>
              <a:t>IOB: Indian Ocean Basin-wide</a:t>
            </a:r>
          </a:p>
          <a:p>
            <a:r>
              <a:rPr lang="en-US" altLang="zh-CN" smtClean="0"/>
              <a:t>PJ:Pacific –Japan</a:t>
            </a:r>
          </a:p>
          <a:p>
            <a:r>
              <a:rPr lang="en-US" altLang="zh-CN" smtClean="0"/>
              <a:t>EAP:East Asia-Pacific(EAP)</a:t>
            </a:r>
          </a:p>
          <a:p>
            <a:endParaRPr lang="en-US" altLang="zh-CN" smtClean="0"/>
          </a:p>
          <a:p>
            <a:r>
              <a:rPr lang="en-US" altLang="zh-CN" smtClean="0"/>
              <a:t>Ref:  Xie.S et al., AAS,2016</a:t>
            </a:r>
            <a:endParaRPr lang="zh-CN" altLang="en-US"/>
          </a:p>
        </p:txBody>
      </p:sp>
      <p:sp>
        <p:nvSpPr>
          <p:cNvPr id="10" name="文本框 9"/>
          <p:cNvSpPr txBox="1"/>
          <p:nvPr/>
        </p:nvSpPr>
        <p:spPr>
          <a:xfrm>
            <a:off x="46932" y="0"/>
            <a:ext cx="7274256" cy="461665"/>
          </a:xfrm>
          <a:prstGeom prst="rect">
            <a:avLst/>
          </a:prstGeom>
          <a:noFill/>
        </p:spPr>
        <p:txBody>
          <a:bodyPr wrap="square" rtlCol="0">
            <a:spAutoFit/>
          </a:bodyPr>
          <a:lstStyle/>
          <a:p>
            <a:r>
              <a:rPr lang="en-US" altLang="zh-CN" sz="2400" b="1" smtClean="0"/>
              <a:t>How can ENSO effect East Asian monsoon?</a:t>
            </a:r>
            <a:endParaRPr lang="zh-CN" altLang="en-US" sz="2400" b="1"/>
          </a:p>
        </p:txBody>
      </p:sp>
      <p:sp>
        <p:nvSpPr>
          <p:cNvPr id="11" name="矩形 10"/>
          <p:cNvSpPr/>
          <p:nvPr/>
        </p:nvSpPr>
        <p:spPr>
          <a:xfrm>
            <a:off x="0" y="425246"/>
            <a:ext cx="9348715" cy="424732"/>
          </a:xfrm>
          <a:prstGeom prst="rect">
            <a:avLst/>
          </a:prstGeom>
        </p:spPr>
        <p:txBody>
          <a:bodyPr wrap="square">
            <a:spAutoFit/>
          </a:bodyPr>
          <a:lstStyle/>
          <a:p>
            <a:pPr lvl="0" defTabSz="914400">
              <a:lnSpc>
                <a:spcPct val="90000"/>
              </a:lnSpc>
              <a:spcBef>
                <a:spcPts val="1000"/>
              </a:spcBef>
            </a:pPr>
            <a:r>
              <a:rPr lang="en-US" altLang="zh-CN" sz="2400" dirty="0">
                <a:solidFill>
                  <a:prstClr val="black"/>
                </a:solidFill>
              </a:rPr>
              <a:t>ENSO---------------------------</a:t>
            </a:r>
            <a:r>
              <a:rPr lang="en-US" altLang="zh-CN" sz="2400" dirty="0" err="1">
                <a:solidFill>
                  <a:prstClr val="black"/>
                </a:solidFill>
              </a:rPr>
              <a:t>Esat</a:t>
            </a:r>
            <a:r>
              <a:rPr lang="en-US" altLang="zh-CN" sz="2400" dirty="0">
                <a:solidFill>
                  <a:prstClr val="black"/>
                </a:solidFill>
              </a:rPr>
              <a:t> Asian </a:t>
            </a:r>
            <a:r>
              <a:rPr lang="en-US" altLang="zh-CN" sz="2400" dirty="0" smtClean="0">
                <a:solidFill>
                  <a:prstClr val="black"/>
                </a:solidFill>
              </a:rPr>
              <a:t>monsoon</a:t>
            </a:r>
            <a:endParaRPr lang="zh-CN" altLang="en-US" sz="2400" dirty="0">
              <a:solidFill>
                <a:prstClr val="black"/>
              </a:solidFill>
            </a:endParaRPr>
          </a:p>
        </p:txBody>
      </p:sp>
      <p:sp>
        <p:nvSpPr>
          <p:cNvPr id="12" name="文本框 11"/>
          <p:cNvSpPr txBox="1"/>
          <p:nvPr/>
        </p:nvSpPr>
        <p:spPr>
          <a:xfrm>
            <a:off x="970244" y="340498"/>
            <a:ext cx="2871989" cy="646331"/>
          </a:xfrm>
          <a:prstGeom prst="rect">
            <a:avLst/>
          </a:prstGeom>
          <a:noFill/>
        </p:spPr>
        <p:txBody>
          <a:bodyPr wrap="square" rtlCol="0">
            <a:spAutoFit/>
          </a:bodyPr>
          <a:lstStyle/>
          <a:p>
            <a:r>
              <a:rPr lang="en-US" altLang="zh-CN" smtClean="0"/>
              <a:t>      anomalous </a:t>
            </a:r>
            <a:r>
              <a:rPr lang="en-US" altLang="zh-CN"/>
              <a:t>lower tropospheric anticycle</a:t>
            </a:r>
            <a:endParaRPr lang="zh-CN" altLang="en-US"/>
          </a:p>
        </p:txBody>
      </p:sp>
    </p:spTree>
    <p:extLst>
      <p:ext uri="{BB962C8B-B14F-4D97-AF65-F5344CB8AC3E}">
        <p14:creationId xmlns:p14="http://schemas.microsoft.com/office/powerpoint/2010/main" val="17009038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2564" y="764508"/>
            <a:ext cx="8020050" cy="6063198"/>
          </a:xfrm>
          <a:prstGeom prst="rect">
            <a:avLst/>
          </a:prstGeom>
        </p:spPr>
        <p:txBody>
          <a:bodyPr wrap="square">
            <a:spAutoFit/>
          </a:bodyPr>
          <a:lstStyle/>
          <a:p>
            <a:r>
              <a:rPr lang="en-GB" sz="2400" b="1" u="sng" dirty="0" smtClean="0"/>
              <a:t>CTM:</a:t>
            </a:r>
            <a:r>
              <a:rPr lang="en-GB" sz="2800" b="1" u="sng" dirty="0" smtClean="0"/>
              <a:t> </a:t>
            </a:r>
          </a:p>
          <a:p>
            <a:r>
              <a:rPr lang="en-GB" sz="2000" dirty="0"/>
              <a:t>	</a:t>
            </a:r>
            <a:r>
              <a:rPr lang="en-GB" sz="2000" dirty="0" smtClean="0"/>
              <a:t> </a:t>
            </a:r>
            <a:r>
              <a:rPr lang="en-GB" sz="2000" u="sng" dirty="0" smtClean="0"/>
              <a:t>Version</a:t>
            </a:r>
            <a:r>
              <a:rPr lang="en-GB" sz="2000" dirty="0" smtClean="0"/>
              <a:t>: 		GEOS-</a:t>
            </a:r>
            <a:r>
              <a:rPr lang="en-GB" sz="2000" dirty="0" err="1" smtClean="0"/>
              <a:t>Chem</a:t>
            </a:r>
            <a:r>
              <a:rPr lang="en-GB" sz="2000" dirty="0" smtClean="0"/>
              <a:t>  v9.02  </a:t>
            </a:r>
          </a:p>
          <a:p>
            <a:r>
              <a:rPr lang="en-GB" sz="2000" dirty="0" smtClean="0"/>
              <a:t>	 </a:t>
            </a:r>
            <a:r>
              <a:rPr lang="en-GB" sz="2000" u="sng" dirty="0" smtClean="0"/>
              <a:t>Resolution </a:t>
            </a:r>
            <a:r>
              <a:rPr lang="en-GB" sz="2000" dirty="0" smtClean="0"/>
              <a:t>: 		4 (</a:t>
            </a:r>
            <a:r>
              <a:rPr lang="en-GB" sz="2000" dirty="0" err="1" smtClean="0"/>
              <a:t>Lat</a:t>
            </a:r>
            <a:r>
              <a:rPr lang="en-GB" sz="2000" dirty="0" smtClean="0"/>
              <a:t>) X 5 (Lon)/47 levels </a:t>
            </a:r>
          </a:p>
          <a:p>
            <a:r>
              <a:rPr lang="en-GB" sz="2000" dirty="0"/>
              <a:t>	 </a:t>
            </a:r>
            <a:r>
              <a:rPr lang="en-GB" sz="2000" u="sng" dirty="0" smtClean="0"/>
              <a:t>Met Fields</a:t>
            </a:r>
            <a:r>
              <a:rPr lang="en-GB" sz="2000" dirty="0" smtClean="0"/>
              <a:t>:   	 </a:t>
            </a:r>
            <a:r>
              <a:rPr lang="en-GB" altLang="zh-CN" sz="2000" b="1" i="1" dirty="0" smtClean="0"/>
              <a:t>GEOS-5 &amp; </a:t>
            </a:r>
            <a:r>
              <a:rPr lang="en-GB" sz="2000" b="1" i="1" dirty="0" smtClean="0"/>
              <a:t>GEOS-FP</a:t>
            </a:r>
            <a:r>
              <a:rPr lang="en-GB" sz="2000" dirty="0" smtClean="0"/>
              <a:t> 	</a:t>
            </a:r>
            <a:endParaRPr lang="en-GB" sz="2000" dirty="0"/>
          </a:p>
          <a:p>
            <a:r>
              <a:rPr lang="en-GB" sz="2400" b="1" u="sng" dirty="0"/>
              <a:t>Prior fluxes</a:t>
            </a:r>
            <a:r>
              <a:rPr lang="en-GB" sz="2400" b="1" dirty="0"/>
              <a:t>: </a:t>
            </a:r>
          </a:p>
          <a:p>
            <a:pPr lvl="1">
              <a:buFont typeface="Wingdings" panose="05000000000000000000" pitchFamily="2" charset="2"/>
              <a:buChar char="ü"/>
            </a:pPr>
            <a:r>
              <a:rPr lang="en-GB" sz="2000" dirty="0" smtClean="0">
                <a:solidFill>
                  <a:srgbClr val="7030A0"/>
                </a:solidFill>
              </a:rPr>
              <a:t>ODIAC Fossil </a:t>
            </a:r>
            <a:r>
              <a:rPr lang="en-GB" sz="2000" dirty="0">
                <a:solidFill>
                  <a:srgbClr val="7030A0"/>
                </a:solidFill>
              </a:rPr>
              <a:t>fuel </a:t>
            </a:r>
            <a:r>
              <a:rPr lang="en-GB" sz="2000" dirty="0" smtClean="0">
                <a:solidFill>
                  <a:srgbClr val="7030A0"/>
                </a:solidFill>
              </a:rPr>
              <a:t>emissions(2016).  </a:t>
            </a:r>
            <a:endParaRPr lang="en-GB" sz="2000" dirty="0">
              <a:solidFill>
                <a:srgbClr val="7030A0"/>
              </a:solidFill>
            </a:endParaRPr>
          </a:p>
          <a:p>
            <a:pPr lvl="1">
              <a:buFont typeface="Wingdings" panose="05000000000000000000" pitchFamily="2" charset="2"/>
              <a:buChar char="ü"/>
            </a:pPr>
            <a:r>
              <a:rPr lang="en-GB" sz="2000" dirty="0">
                <a:solidFill>
                  <a:srgbClr val="7030A0"/>
                </a:solidFill>
              </a:rPr>
              <a:t>3-hourly  </a:t>
            </a:r>
            <a:r>
              <a:rPr lang="en-GB" sz="2000" dirty="0" err="1">
                <a:solidFill>
                  <a:srgbClr val="7030A0"/>
                </a:solidFill>
              </a:rPr>
              <a:t>biospheric</a:t>
            </a:r>
            <a:r>
              <a:rPr lang="en-GB" sz="2000" dirty="0">
                <a:solidFill>
                  <a:srgbClr val="7030A0"/>
                </a:solidFill>
              </a:rPr>
              <a:t> fluxes (</a:t>
            </a:r>
            <a:r>
              <a:rPr lang="en-GB" sz="2000" dirty="0" smtClean="0">
                <a:solidFill>
                  <a:srgbClr val="7030A0"/>
                </a:solidFill>
              </a:rPr>
              <a:t>CASA till 2015.12 );</a:t>
            </a:r>
            <a:endParaRPr lang="en-GB" sz="2000" dirty="0">
              <a:solidFill>
                <a:srgbClr val="7030A0"/>
              </a:solidFill>
            </a:endParaRPr>
          </a:p>
          <a:p>
            <a:pPr lvl="1">
              <a:buFont typeface="Wingdings" panose="05000000000000000000" pitchFamily="2" charset="2"/>
              <a:buChar char="ü"/>
            </a:pPr>
            <a:r>
              <a:rPr lang="en-GB" sz="2000" dirty="0">
                <a:solidFill>
                  <a:srgbClr val="7030A0"/>
                </a:solidFill>
              </a:rPr>
              <a:t>Monthly oceanic surface fluxes (Takahashi)</a:t>
            </a:r>
          </a:p>
          <a:p>
            <a:pPr lvl="1">
              <a:buFont typeface="Wingdings" panose="05000000000000000000" pitchFamily="2" charset="2"/>
              <a:buChar char="ü"/>
            </a:pPr>
            <a:r>
              <a:rPr lang="en-GB" sz="2000" dirty="0">
                <a:solidFill>
                  <a:srgbClr val="7030A0"/>
                </a:solidFill>
              </a:rPr>
              <a:t>Weekly biomass burning emissions (</a:t>
            </a:r>
            <a:r>
              <a:rPr lang="en-GB" sz="2000" dirty="0" smtClean="0">
                <a:solidFill>
                  <a:srgbClr val="7030A0"/>
                </a:solidFill>
              </a:rPr>
              <a:t>GFED)</a:t>
            </a:r>
            <a:endParaRPr lang="en-GB" b="1" dirty="0"/>
          </a:p>
          <a:p>
            <a:r>
              <a:rPr lang="en-GB" sz="2400" b="1" dirty="0" smtClean="0"/>
              <a:t>Time </a:t>
            </a:r>
            <a:r>
              <a:rPr lang="en-GB" sz="2400" b="1" dirty="0"/>
              <a:t>period</a:t>
            </a:r>
            <a:r>
              <a:rPr lang="en-GB" sz="2400" dirty="0"/>
              <a:t>:   </a:t>
            </a:r>
            <a:endParaRPr lang="en-GB" sz="2400" dirty="0" smtClean="0"/>
          </a:p>
          <a:p>
            <a:r>
              <a:rPr lang="en-GB" sz="2400" dirty="0"/>
              <a:t>	</a:t>
            </a:r>
            <a:r>
              <a:rPr lang="en-GB" sz="2400" dirty="0" smtClean="0"/>
              <a:t>2009.01 </a:t>
            </a:r>
            <a:r>
              <a:rPr lang="en-GB" sz="2400" dirty="0"/>
              <a:t>to  </a:t>
            </a:r>
            <a:r>
              <a:rPr lang="en-GB" sz="2400" dirty="0" smtClean="0"/>
              <a:t>2016.12</a:t>
            </a:r>
            <a:endParaRPr lang="en-GB" sz="2400" dirty="0"/>
          </a:p>
          <a:p>
            <a:r>
              <a:rPr lang="en-GB" sz="2400" b="1" u="sng" dirty="0" smtClean="0"/>
              <a:t>Observations:</a:t>
            </a:r>
            <a:r>
              <a:rPr lang="en-GB" sz="2800" b="1" u="sng" dirty="0" smtClean="0"/>
              <a:t>  </a:t>
            </a:r>
            <a:endParaRPr lang="en-GB" sz="2800" b="1" u="sng" dirty="0"/>
          </a:p>
          <a:p>
            <a:r>
              <a:rPr lang="en-GB" sz="2400" dirty="0"/>
              <a:t>	</a:t>
            </a:r>
            <a:r>
              <a:rPr lang="en-GB" sz="2400" b="1" dirty="0" err="1" smtClean="0">
                <a:solidFill>
                  <a:srgbClr val="FF0000"/>
                </a:solidFill>
              </a:rPr>
              <a:t>Insitu</a:t>
            </a:r>
            <a:r>
              <a:rPr lang="en-GB" sz="2400" dirty="0" smtClean="0"/>
              <a:t>:   In-situ observations (</a:t>
            </a:r>
            <a:r>
              <a:rPr lang="en-GB" sz="2400" dirty="0" err="1" smtClean="0"/>
              <a:t>ObsPack</a:t>
            </a:r>
            <a:r>
              <a:rPr lang="en-GB" sz="2400" dirty="0" smtClean="0"/>
              <a:t>: </a:t>
            </a:r>
            <a:r>
              <a:rPr lang="en-GB" sz="2400" dirty="0" err="1" smtClean="0"/>
              <a:t>globalview</a:t>
            </a:r>
            <a:r>
              <a:rPr lang="en-GB" sz="2400" dirty="0" smtClean="0"/>
              <a:t> v3.2)+ additional sites</a:t>
            </a:r>
          </a:p>
          <a:p>
            <a:r>
              <a:rPr lang="en-GB" sz="2400" b="1" dirty="0">
                <a:solidFill>
                  <a:srgbClr val="0070C0"/>
                </a:solidFill>
              </a:rPr>
              <a:t>	</a:t>
            </a:r>
            <a:r>
              <a:rPr lang="en-GB" sz="2400" b="1" dirty="0" smtClean="0">
                <a:solidFill>
                  <a:srgbClr val="0070C0"/>
                </a:solidFill>
              </a:rPr>
              <a:t>OCO-2</a:t>
            </a:r>
            <a:r>
              <a:rPr lang="en-GB" sz="2400" dirty="0" smtClean="0"/>
              <a:t>:  Land </a:t>
            </a:r>
            <a:r>
              <a:rPr lang="en-GB" sz="2400" b="1" u="sng" dirty="0" smtClean="0"/>
              <a:t>nadir</a:t>
            </a:r>
            <a:r>
              <a:rPr lang="en-GB" sz="2400" dirty="0" smtClean="0"/>
              <a:t> 10s XCO2 retrievals of v7 by JPL </a:t>
            </a:r>
          </a:p>
          <a:p>
            <a:r>
              <a:rPr lang="en-GB" sz="2400" dirty="0" smtClean="0"/>
              <a:t> </a:t>
            </a:r>
            <a:r>
              <a:rPr lang="en-GB" sz="2400" dirty="0"/>
              <a:t>	</a:t>
            </a:r>
            <a:r>
              <a:rPr lang="en-GB" sz="2400" b="1" dirty="0" smtClean="0">
                <a:solidFill>
                  <a:srgbClr val="00B050"/>
                </a:solidFill>
              </a:rPr>
              <a:t>ACOS-B7</a:t>
            </a:r>
            <a:r>
              <a:rPr lang="en-GB" sz="2400" dirty="0" smtClean="0"/>
              <a:t>:  GOSAT XCO2 retrievals by JPL (O’Dell el al.) </a:t>
            </a:r>
          </a:p>
          <a:p>
            <a:r>
              <a:rPr lang="en-GB" sz="2400" dirty="0" smtClean="0"/>
              <a:t>       UOL-V7:  GOSAT XCO2 retrievals by </a:t>
            </a:r>
            <a:r>
              <a:rPr lang="en-GB" sz="2400" dirty="0" err="1" smtClean="0"/>
              <a:t>UoL</a:t>
            </a:r>
            <a:r>
              <a:rPr lang="en-GB" sz="2400" dirty="0" smtClean="0"/>
              <a:t> (Parker et al.)   </a:t>
            </a:r>
            <a:endParaRPr lang="en-GB" sz="2400" dirty="0"/>
          </a:p>
        </p:txBody>
      </p:sp>
      <p:sp>
        <p:nvSpPr>
          <p:cNvPr id="3" name="Rectangle 2"/>
          <p:cNvSpPr/>
          <p:nvPr/>
        </p:nvSpPr>
        <p:spPr>
          <a:xfrm>
            <a:off x="2125444" y="191456"/>
            <a:ext cx="4665444" cy="584775"/>
          </a:xfrm>
          <a:prstGeom prst="rect">
            <a:avLst/>
          </a:prstGeom>
        </p:spPr>
        <p:txBody>
          <a:bodyPr wrap="none">
            <a:spAutoFit/>
          </a:bodyPr>
          <a:lstStyle/>
          <a:p>
            <a:r>
              <a:rPr lang="en-GB" sz="3200" b="1" smtClean="0"/>
              <a:t> </a:t>
            </a:r>
            <a:r>
              <a:rPr lang="en-GB" sz="3200" b="1" dirty="0" smtClean="0"/>
              <a:t>Top-down Flux inversions</a:t>
            </a:r>
            <a:r>
              <a:rPr lang="en-GB" sz="2800" b="1" dirty="0" smtClean="0"/>
              <a:t> </a:t>
            </a:r>
            <a:endParaRPr lang="en-GB" sz="2800" b="1" dirty="0"/>
          </a:p>
        </p:txBody>
      </p:sp>
      <p:cxnSp>
        <p:nvCxnSpPr>
          <p:cNvPr id="4" name="Straight Connector 4"/>
          <p:cNvCxnSpPr/>
          <p:nvPr/>
        </p:nvCxnSpPr>
        <p:spPr>
          <a:xfrm>
            <a:off x="540158" y="776231"/>
            <a:ext cx="7886700" cy="0"/>
          </a:xfrm>
          <a:prstGeom prst="line">
            <a:avLst/>
          </a:prstGeom>
          <a:ln w="2540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466194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13914" y="770770"/>
            <a:ext cx="2250718" cy="369332"/>
          </a:xfrm>
          <a:prstGeom prst="rect">
            <a:avLst/>
          </a:prstGeom>
          <a:noFill/>
        </p:spPr>
        <p:txBody>
          <a:bodyPr wrap="square" rtlCol="0">
            <a:spAutoFit/>
          </a:bodyPr>
          <a:lstStyle/>
          <a:p>
            <a:r>
              <a:rPr lang="en-GB" b="1" dirty="0">
                <a:solidFill>
                  <a:prstClr val="black"/>
                </a:solidFill>
              </a:rPr>
              <a:t> </a:t>
            </a:r>
            <a:r>
              <a:rPr lang="en-GB" b="1" smtClean="0">
                <a:solidFill>
                  <a:prstClr val="black"/>
                </a:solidFill>
              </a:rPr>
              <a:t>GOSAT  UoL-V7 </a:t>
            </a:r>
            <a:endParaRPr lang="en-GB" b="1" dirty="0">
              <a:solidFill>
                <a:prstClr val="black"/>
              </a:solidFill>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45" y="6124890"/>
            <a:ext cx="4291226" cy="584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27477" y="123124"/>
            <a:ext cx="8679639" cy="523220"/>
          </a:xfrm>
          <a:prstGeom prst="rect">
            <a:avLst/>
          </a:prstGeom>
          <a:noFill/>
        </p:spPr>
        <p:txBody>
          <a:bodyPr wrap="square" rtlCol="0">
            <a:spAutoFit/>
          </a:bodyPr>
          <a:lstStyle/>
          <a:p>
            <a:r>
              <a:rPr lang="en-GB" sz="2800" b="1" smtClean="0">
                <a:solidFill>
                  <a:prstClr val="black"/>
                </a:solidFill>
              </a:rPr>
              <a:t>Observation coverage (satellite samplings in 2015)</a:t>
            </a:r>
            <a:endParaRPr lang="en-GB" sz="2800" b="1" dirty="0">
              <a:solidFill>
                <a:prstClr val="black"/>
              </a:solidFill>
            </a:endParaRPr>
          </a:p>
        </p:txBody>
      </p:sp>
      <p:sp>
        <p:nvSpPr>
          <p:cNvPr id="2" name="TextBox 1"/>
          <p:cNvSpPr txBox="1"/>
          <p:nvPr/>
        </p:nvSpPr>
        <p:spPr>
          <a:xfrm>
            <a:off x="4690332" y="5949100"/>
            <a:ext cx="4621308" cy="923330"/>
          </a:xfrm>
          <a:prstGeom prst="rect">
            <a:avLst/>
          </a:prstGeom>
          <a:solidFill>
            <a:schemeClr val="bg1"/>
          </a:solidFill>
        </p:spPr>
        <p:txBody>
          <a:bodyPr wrap="square" rtlCol="0">
            <a:spAutoFit/>
          </a:bodyPr>
          <a:lstStyle/>
          <a:p>
            <a:r>
              <a:rPr lang="en-US" dirty="0" smtClean="0">
                <a:solidFill>
                  <a:srgbClr val="0000FF"/>
                </a:solidFill>
              </a:rPr>
              <a:t>Obspack_co2_1_GLOBALVIEWplus_v3.2</a:t>
            </a:r>
          </a:p>
          <a:p>
            <a:r>
              <a:rPr lang="en-US" dirty="0" smtClean="0">
                <a:solidFill>
                  <a:srgbClr val="33CC33"/>
                </a:solidFill>
              </a:rPr>
              <a:t>+JR-STATION sites</a:t>
            </a:r>
            <a:endParaRPr lang="en-US" dirty="0">
              <a:solidFill>
                <a:srgbClr val="00B0F0"/>
              </a:solidFill>
            </a:endParaRPr>
          </a:p>
          <a:p>
            <a:r>
              <a:rPr lang="en-US" dirty="0" err="1" smtClean="0">
                <a:solidFill>
                  <a:srgbClr val="00B0F0"/>
                </a:solidFill>
              </a:rPr>
              <a:t>Hok</a:t>
            </a:r>
            <a:r>
              <a:rPr lang="en-US" dirty="0" smtClean="0">
                <a:solidFill>
                  <a:srgbClr val="00B0F0"/>
                </a:solidFill>
              </a:rPr>
              <a:t> </a:t>
            </a:r>
            <a:r>
              <a:rPr lang="en-US" dirty="0" err="1" smtClean="0">
                <a:solidFill>
                  <a:srgbClr val="00B0F0"/>
                </a:solidFill>
              </a:rPr>
              <a:t>Tsui</a:t>
            </a:r>
            <a:r>
              <a:rPr lang="en-US" dirty="0" smtClean="0">
                <a:solidFill>
                  <a:srgbClr val="00B0F0"/>
                </a:solidFill>
              </a:rPr>
              <a:t>(HKG) from WDCGG</a:t>
            </a:r>
          </a:p>
        </p:txBody>
      </p:sp>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5048" t="12653" r="5946" b="8474"/>
          <a:stretch/>
        </p:blipFill>
        <p:spPr>
          <a:xfrm>
            <a:off x="4591812" y="3670808"/>
            <a:ext cx="4570708" cy="2250194"/>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6702" t="28315" r="22524" b="24267"/>
          <a:stretch/>
        </p:blipFill>
        <p:spPr>
          <a:xfrm>
            <a:off x="4560355" y="1061963"/>
            <a:ext cx="4607770" cy="2315376"/>
          </a:xfrm>
          <a:prstGeom prst="rect">
            <a:avLst/>
          </a:prstGeom>
        </p:spPr>
      </p:pic>
      <p:pic>
        <p:nvPicPr>
          <p:cNvPr id="10" name="图片 9"/>
          <p:cNvPicPr>
            <a:picLocks noChangeAspect="1"/>
          </p:cNvPicPr>
          <p:nvPr/>
        </p:nvPicPr>
        <p:blipFill rotWithShape="1">
          <a:blip r:embed="rId6">
            <a:extLst>
              <a:ext uri="{28A0092B-C50C-407E-A947-70E740481C1C}">
                <a14:useLocalDpi xmlns:a14="http://schemas.microsoft.com/office/drawing/2010/main" val="0"/>
              </a:ext>
            </a:extLst>
          </a:blip>
          <a:srcRect l="7394" t="28110" r="22887" b="24941"/>
          <a:stretch/>
        </p:blipFill>
        <p:spPr>
          <a:xfrm>
            <a:off x="48450" y="3670808"/>
            <a:ext cx="4539085" cy="2292475"/>
          </a:xfrm>
          <a:prstGeom prst="rect">
            <a:avLst/>
          </a:prstGeom>
        </p:spPr>
      </p:pic>
      <p:pic>
        <p:nvPicPr>
          <p:cNvPr id="5" name="图片 4"/>
          <p:cNvPicPr>
            <a:picLocks noChangeAspect="1"/>
          </p:cNvPicPr>
          <p:nvPr/>
        </p:nvPicPr>
        <p:blipFill rotWithShape="1">
          <a:blip r:embed="rId7">
            <a:extLst>
              <a:ext uri="{28A0092B-C50C-407E-A947-70E740481C1C}">
                <a14:useLocalDpi xmlns:a14="http://schemas.microsoft.com/office/drawing/2010/main" val="0"/>
              </a:ext>
            </a:extLst>
          </a:blip>
          <a:srcRect l="7218" t="28105" r="22712" b="25176"/>
          <a:stretch/>
        </p:blipFill>
        <p:spPr>
          <a:xfrm>
            <a:off x="-5340" y="1055134"/>
            <a:ext cx="4613194" cy="2306876"/>
          </a:xfrm>
          <a:prstGeom prst="rect">
            <a:avLst/>
          </a:prstGeom>
        </p:spPr>
      </p:pic>
      <p:sp>
        <p:nvSpPr>
          <p:cNvPr id="12" name="TextBox 8"/>
          <p:cNvSpPr txBox="1"/>
          <p:nvPr/>
        </p:nvSpPr>
        <p:spPr>
          <a:xfrm>
            <a:off x="1528539" y="801481"/>
            <a:ext cx="163773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b="1" smtClean="0">
                <a:solidFill>
                  <a:prstClr val="black"/>
                </a:solidFill>
              </a:rPr>
              <a:t>OCO-2 </a:t>
            </a:r>
            <a:r>
              <a:rPr lang="en-US" altLang="zh-CN" b="1" smtClean="0">
                <a:solidFill>
                  <a:prstClr val="black"/>
                </a:solidFill>
              </a:rPr>
              <a:t>v7 nadir</a:t>
            </a:r>
            <a:endParaRPr lang="en-GB" b="1" dirty="0">
              <a:solidFill>
                <a:prstClr val="black"/>
              </a:solidFill>
            </a:endParaRPr>
          </a:p>
        </p:txBody>
      </p:sp>
      <p:sp>
        <p:nvSpPr>
          <p:cNvPr id="13" name="TextBox 2"/>
          <p:cNvSpPr txBox="1"/>
          <p:nvPr/>
        </p:nvSpPr>
        <p:spPr>
          <a:xfrm>
            <a:off x="1537371" y="3365644"/>
            <a:ext cx="2250718" cy="369332"/>
          </a:xfrm>
          <a:prstGeom prst="rect">
            <a:avLst/>
          </a:prstGeom>
          <a:noFill/>
        </p:spPr>
        <p:txBody>
          <a:bodyPr wrap="square" rtlCol="0">
            <a:spAutoFit/>
          </a:bodyPr>
          <a:lstStyle/>
          <a:p>
            <a:r>
              <a:rPr lang="en-GB" dirty="0">
                <a:solidFill>
                  <a:prstClr val="black"/>
                </a:solidFill>
              </a:rPr>
              <a:t> </a:t>
            </a:r>
            <a:r>
              <a:rPr lang="en-GB" b="1" smtClean="0">
                <a:solidFill>
                  <a:prstClr val="black"/>
                </a:solidFill>
              </a:rPr>
              <a:t>GOSAT </a:t>
            </a:r>
            <a:r>
              <a:rPr lang="en-GB" smtClean="0">
                <a:solidFill>
                  <a:prstClr val="black"/>
                </a:solidFill>
              </a:rPr>
              <a:t> </a:t>
            </a:r>
            <a:r>
              <a:rPr lang="en-GB" b="1" smtClean="0">
                <a:solidFill>
                  <a:prstClr val="black"/>
                </a:solidFill>
              </a:rPr>
              <a:t>ACOS B-7 </a:t>
            </a:r>
            <a:endParaRPr lang="en-GB" b="1" dirty="0">
              <a:solidFill>
                <a:prstClr val="black"/>
              </a:solidFill>
            </a:endParaRPr>
          </a:p>
        </p:txBody>
      </p:sp>
      <p:sp>
        <p:nvSpPr>
          <p:cNvPr id="14" name="TextBox 2"/>
          <p:cNvSpPr txBox="1"/>
          <p:nvPr/>
        </p:nvSpPr>
        <p:spPr>
          <a:xfrm>
            <a:off x="6330333" y="3383704"/>
            <a:ext cx="2250718" cy="369332"/>
          </a:xfrm>
          <a:prstGeom prst="rect">
            <a:avLst/>
          </a:prstGeom>
          <a:noFill/>
        </p:spPr>
        <p:txBody>
          <a:bodyPr wrap="square" rtlCol="0">
            <a:spAutoFit/>
          </a:bodyPr>
          <a:lstStyle/>
          <a:p>
            <a:r>
              <a:rPr lang="en-GB" b="1">
                <a:solidFill>
                  <a:prstClr val="black"/>
                </a:solidFill>
              </a:rPr>
              <a:t> </a:t>
            </a:r>
            <a:r>
              <a:rPr lang="en-GB" b="1" smtClean="0">
                <a:solidFill>
                  <a:prstClr val="black"/>
                </a:solidFill>
              </a:rPr>
              <a:t>In-situ sites </a:t>
            </a:r>
            <a:endParaRPr lang="en-GB" b="1" dirty="0">
              <a:solidFill>
                <a:prstClr val="black"/>
              </a:solidFill>
            </a:endParaRPr>
          </a:p>
        </p:txBody>
      </p:sp>
      <p:cxnSp>
        <p:nvCxnSpPr>
          <p:cNvPr id="15" name="Straight Connector 4"/>
          <p:cNvCxnSpPr/>
          <p:nvPr/>
        </p:nvCxnSpPr>
        <p:spPr>
          <a:xfrm>
            <a:off x="197722" y="620426"/>
            <a:ext cx="7886700" cy="0"/>
          </a:xfrm>
          <a:prstGeom prst="line">
            <a:avLst/>
          </a:prstGeom>
          <a:ln w="2540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493311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722"/>
            <a:ext cx="7886700" cy="483173"/>
          </a:xfrm>
        </p:spPr>
        <p:txBody>
          <a:bodyPr>
            <a:normAutofit fontScale="90000"/>
          </a:bodyPr>
          <a:lstStyle/>
          <a:p>
            <a:r>
              <a:rPr lang="en-GB" dirty="0" smtClean="0"/>
              <a:t>2015 May-September</a:t>
            </a:r>
            <a:endParaRPr lang="en-GB"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12821" r="3495"/>
          <a:stretch/>
        </p:blipFill>
        <p:spPr>
          <a:xfrm>
            <a:off x="5984670" y="4801216"/>
            <a:ext cx="2732172" cy="2056784"/>
          </a:xfrm>
          <a:prstGeom prst="rect">
            <a:avLst/>
          </a:prstGeom>
        </p:spPr>
      </p:pic>
      <p:sp>
        <p:nvSpPr>
          <p:cNvPr id="3" name="TextBox 2"/>
          <p:cNvSpPr txBox="1"/>
          <p:nvPr/>
        </p:nvSpPr>
        <p:spPr>
          <a:xfrm>
            <a:off x="6549370" y="474284"/>
            <a:ext cx="1946031" cy="369332"/>
          </a:xfrm>
          <a:prstGeom prst="rect">
            <a:avLst/>
          </a:prstGeom>
          <a:noFill/>
        </p:spPr>
        <p:txBody>
          <a:bodyPr wrap="square" rtlCol="0">
            <a:spAutoFit/>
          </a:bodyPr>
          <a:lstStyle/>
          <a:p>
            <a:pPr>
              <a:defRPr/>
            </a:pPr>
            <a:r>
              <a:rPr lang="en-US" altLang="zh-CN" b="1" dirty="0" smtClean="0">
                <a:solidFill>
                  <a:prstClr val="black"/>
                </a:solidFill>
              </a:rPr>
              <a:t>OCO-2 SIF 755nm</a:t>
            </a:r>
            <a:endParaRPr lang="en-GB" b="1" dirty="0">
              <a:solidFill>
                <a:prstClr val="black"/>
              </a:solidFill>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021" t="14394" r="3536"/>
          <a:stretch/>
        </p:blipFill>
        <p:spPr>
          <a:xfrm>
            <a:off x="6013922" y="2818842"/>
            <a:ext cx="2673669" cy="2019579"/>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14091"/>
          <a:stretch/>
        </p:blipFill>
        <p:spPr>
          <a:xfrm>
            <a:off x="5955358" y="799262"/>
            <a:ext cx="2830988" cy="2026728"/>
          </a:xfrm>
          <a:prstGeom prst="rect">
            <a:avLst/>
          </a:prstGeom>
        </p:spPr>
      </p:pic>
      <p:pic>
        <p:nvPicPr>
          <p:cNvPr id="10" name="图片 9"/>
          <p:cNvPicPr>
            <a:picLocks noChangeAspect="1"/>
          </p:cNvPicPr>
          <p:nvPr/>
        </p:nvPicPr>
        <p:blipFill rotWithShape="1">
          <a:blip r:embed="rId6">
            <a:extLst>
              <a:ext uri="{28A0092B-C50C-407E-A947-70E740481C1C}">
                <a14:useLocalDpi xmlns:a14="http://schemas.microsoft.com/office/drawing/2010/main" val="0"/>
              </a:ext>
            </a:extLst>
          </a:blip>
          <a:srcRect l="5680" t="7700" r="5682" b="5728"/>
          <a:stretch/>
        </p:blipFill>
        <p:spPr>
          <a:xfrm>
            <a:off x="206062" y="658950"/>
            <a:ext cx="5318975" cy="5937160"/>
          </a:xfrm>
          <a:prstGeom prst="rect">
            <a:avLst/>
          </a:prstGeom>
        </p:spPr>
      </p:pic>
    </p:spTree>
    <p:extLst>
      <p:ext uri="{BB962C8B-B14F-4D97-AF65-F5344CB8AC3E}">
        <p14:creationId xmlns:p14="http://schemas.microsoft.com/office/powerpoint/2010/main" val="17669805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56045" y="221174"/>
            <a:ext cx="3994485" cy="369332"/>
          </a:xfrm>
          <a:prstGeom prst="rect">
            <a:avLst/>
          </a:prstGeom>
          <a:noFill/>
        </p:spPr>
        <p:txBody>
          <a:bodyPr wrap="square" rtlCol="0">
            <a:spAutoFit/>
          </a:bodyPr>
          <a:lstStyle/>
          <a:p>
            <a:r>
              <a:rPr lang="en-US" altLang="zh-CN" dirty="0" smtClean="0"/>
              <a:t>GOSAT </a:t>
            </a:r>
            <a:r>
              <a:rPr lang="en-US" altLang="zh-CN" dirty="0" err="1" smtClean="0"/>
              <a:t>UoL</a:t>
            </a:r>
            <a:r>
              <a:rPr lang="en-US" altLang="zh-CN" dirty="0" smtClean="0"/>
              <a:t> </a:t>
            </a:r>
            <a:r>
              <a:rPr lang="en-US" altLang="zh-CN" dirty="0" err="1" smtClean="0"/>
              <a:t>ano</a:t>
            </a:r>
            <a:r>
              <a:rPr lang="en-US" altLang="zh-CN" dirty="0" smtClean="0"/>
              <a:t> 2015</a:t>
            </a:r>
            <a:endParaRPr lang="zh-CN" altLang="en-US" dirty="0"/>
          </a:p>
        </p:txBody>
      </p:sp>
      <p:sp>
        <p:nvSpPr>
          <p:cNvPr id="8" name="文本框 7"/>
          <p:cNvSpPr txBox="1"/>
          <p:nvPr/>
        </p:nvSpPr>
        <p:spPr>
          <a:xfrm>
            <a:off x="1267325" y="3285658"/>
            <a:ext cx="3994485" cy="369332"/>
          </a:xfrm>
          <a:prstGeom prst="rect">
            <a:avLst/>
          </a:prstGeom>
          <a:noFill/>
        </p:spPr>
        <p:txBody>
          <a:bodyPr wrap="square" rtlCol="0">
            <a:spAutoFit/>
          </a:bodyPr>
          <a:lstStyle/>
          <a:p>
            <a:r>
              <a:rPr lang="en-US" altLang="zh-CN" smtClean="0"/>
              <a:t>In-Situ ano 2015</a:t>
            </a:r>
            <a:endParaRPr lang="zh-CN" altLang="en-US"/>
          </a:p>
        </p:txBody>
      </p:sp>
      <p:sp>
        <p:nvSpPr>
          <p:cNvPr id="9" name="文本框 8"/>
          <p:cNvSpPr txBox="1"/>
          <p:nvPr/>
        </p:nvSpPr>
        <p:spPr>
          <a:xfrm>
            <a:off x="5715195" y="166470"/>
            <a:ext cx="3994485" cy="369332"/>
          </a:xfrm>
          <a:prstGeom prst="rect">
            <a:avLst/>
          </a:prstGeom>
          <a:noFill/>
        </p:spPr>
        <p:txBody>
          <a:bodyPr wrap="square" rtlCol="0">
            <a:spAutoFit/>
          </a:bodyPr>
          <a:lstStyle/>
          <a:p>
            <a:r>
              <a:rPr lang="en-US" altLang="zh-CN" smtClean="0"/>
              <a:t>GOSAT ACOS ano 2015</a:t>
            </a:r>
            <a:endParaRPr lang="zh-CN" altLang="en-US"/>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206" t="16455" r="6515" b="13904"/>
          <a:stretch/>
        </p:blipFill>
        <p:spPr>
          <a:xfrm>
            <a:off x="52889" y="614093"/>
            <a:ext cx="4469252" cy="2674540"/>
          </a:xfrm>
          <a:prstGeom prst="rect">
            <a:avLst/>
          </a:prstGeom>
        </p:spPr>
      </p:pic>
      <p:pic>
        <p:nvPicPr>
          <p:cNvPr id="11" name="图片 10"/>
          <p:cNvPicPr>
            <a:picLocks noChangeAspect="1"/>
          </p:cNvPicPr>
          <p:nvPr/>
        </p:nvPicPr>
        <p:blipFill rotWithShape="1">
          <a:blip r:embed="rId4">
            <a:extLst>
              <a:ext uri="{28A0092B-C50C-407E-A947-70E740481C1C}">
                <a14:useLocalDpi xmlns:a14="http://schemas.microsoft.com/office/drawing/2010/main" val="0"/>
              </a:ext>
            </a:extLst>
          </a:blip>
          <a:srcRect l="5561" t="16521" r="6281" b="13385"/>
          <a:stretch/>
        </p:blipFill>
        <p:spPr>
          <a:xfrm>
            <a:off x="4500758" y="535802"/>
            <a:ext cx="4643242" cy="2768872"/>
          </a:xfrm>
          <a:prstGeom prst="rect">
            <a:avLst/>
          </a:prstGeom>
        </p:spPr>
      </p:pic>
      <p:pic>
        <p:nvPicPr>
          <p:cNvPr id="12" name="图片 11"/>
          <p:cNvPicPr>
            <a:picLocks noChangeAspect="1"/>
          </p:cNvPicPr>
          <p:nvPr/>
        </p:nvPicPr>
        <p:blipFill rotWithShape="1">
          <a:blip r:embed="rId5">
            <a:extLst>
              <a:ext uri="{28A0092B-C50C-407E-A947-70E740481C1C}">
                <a14:useLocalDpi xmlns:a14="http://schemas.microsoft.com/office/drawing/2010/main" val="0"/>
              </a:ext>
            </a:extLst>
          </a:blip>
          <a:srcRect l="5921" t="16740" r="6579"/>
          <a:stretch/>
        </p:blipFill>
        <p:spPr>
          <a:xfrm>
            <a:off x="71405" y="3639476"/>
            <a:ext cx="4352553" cy="3106230"/>
          </a:xfrm>
          <a:prstGeom prst="rect">
            <a:avLst/>
          </a:prstGeom>
        </p:spPr>
      </p:pic>
      <p:pic>
        <p:nvPicPr>
          <p:cNvPr id="13" name="Content Placeholder 3"/>
          <p:cNvPicPr>
            <a:picLocks noChangeAspect="1"/>
          </p:cNvPicPr>
          <p:nvPr/>
        </p:nvPicPr>
        <p:blipFill rotWithShape="1">
          <a:blip r:embed="rId6"/>
          <a:srcRect l="3338" t="94159" r="-3338" b="-2243"/>
          <a:stretch/>
        </p:blipFill>
        <p:spPr>
          <a:xfrm rot="-16200000">
            <a:off x="27865" y="6613858"/>
            <a:ext cx="5267401" cy="316892"/>
          </a:xfrm>
          <a:prstGeom prst="rect">
            <a:avLst/>
          </a:prstGeom>
          <a:scene3d>
            <a:camera prst="orthographicFront">
              <a:rot lat="0" lon="0" rev="5400000"/>
            </a:camera>
            <a:lightRig rig="threePt" dir="t"/>
          </a:scene3d>
        </p:spPr>
      </p:pic>
      <p:sp>
        <p:nvSpPr>
          <p:cNvPr id="14" name="文本框 13"/>
          <p:cNvSpPr txBox="1"/>
          <p:nvPr/>
        </p:nvSpPr>
        <p:spPr>
          <a:xfrm>
            <a:off x="4588043" y="4203932"/>
            <a:ext cx="4443663" cy="1015663"/>
          </a:xfrm>
          <a:prstGeom prst="rect">
            <a:avLst/>
          </a:prstGeom>
          <a:noFill/>
        </p:spPr>
        <p:txBody>
          <a:bodyPr wrap="square" rtlCol="0">
            <a:spAutoFit/>
          </a:bodyPr>
          <a:lstStyle/>
          <a:p>
            <a:pPr algn="just"/>
            <a:r>
              <a:rPr lang="en-US" altLang="zh-CN" sz="2000"/>
              <a:t>A</a:t>
            </a:r>
            <a:r>
              <a:rPr lang="en-US" altLang="zh-CN" sz="2000" smtClean="0"/>
              <a:t>nomalies of satellite results in 2015 are </a:t>
            </a:r>
          </a:p>
          <a:p>
            <a:pPr algn="just"/>
            <a:r>
              <a:rPr lang="en-US" altLang="zh-CN" sz="2000" smtClean="0"/>
              <a:t>more consistent with the vegetation</a:t>
            </a:r>
          </a:p>
          <a:p>
            <a:pPr algn="just"/>
            <a:r>
              <a:rPr lang="en-US" altLang="zh-CN" sz="2000" smtClean="0"/>
              <a:t> index variations</a:t>
            </a:r>
            <a:endParaRPr lang="zh-CN" altLang="en-US" sz="2000"/>
          </a:p>
        </p:txBody>
      </p:sp>
      <p:sp>
        <p:nvSpPr>
          <p:cNvPr id="15" name="矩形 14"/>
          <p:cNvSpPr/>
          <p:nvPr/>
        </p:nvSpPr>
        <p:spPr>
          <a:xfrm>
            <a:off x="4423958" y="4138603"/>
            <a:ext cx="4607747" cy="1053988"/>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19431789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15063</TotalTime>
  <Words>1418</Words>
  <Application>Microsoft Office PowerPoint</Application>
  <PresentationFormat>On-screen Show (4:3)</PresentationFormat>
  <Paragraphs>222</Paragraphs>
  <Slides>29</Slides>
  <Notes>12</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1_Office Theme</vt:lpstr>
      <vt:lpstr>More and more space-based GHG observations available</vt:lpstr>
      <vt:lpstr>PowerPoint Presentation</vt:lpstr>
      <vt:lpstr>Top-down flux inversion</vt:lpstr>
      <vt:lpstr>2014-2016 ENSO  event</vt:lpstr>
      <vt:lpstr>PowerPoint Presentation</vt:lpstr>
      <vt:lpstr>PowerPoint Presentation</vt:lpstr>
      <vt:lpstr>PowerPoint Presentation</vt:lpstr>
      <vt:lpstr>2015 May-September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Robust Estimates of Regional Carbon Emissions and Uptake: Current and Future Challenges</dc:title>
  <dc:creator>Paul Palmer</dc:creator>
  <cp:lastModifiedBy>Liang Feng</cp:lastModifiedBy>
  <cp:revision>1044</cp:revision>
  <cp:lastPrinted>2014-06-23T04:06:22Z</cp:lastPrinted>
  <dcterms:created xsi:type="dcterms:W3CDTF">2014-02-07T11:50:32Z</dcterms:created>
  <dcterms:modified xsi:type="dcterms:W3CDTF">2018-05-22T12:08:42Z</dcterms:modified>
</cp:coreProperties>
</file>